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409" r:id="rId3"/>
    <p:sldId id="425" r:id="rId4"/>
    <p:sldId id="426" r:id="rId5"/>
    <p:sldId id="411" r:id="rId7"/>
    <p:sldId id="459" r:id="rId8"/>
    <p:sldId id="424" r:id="rId9"/>
    <p:sldId id="451" r:id="rId10"/>
    <p:sldId id="437" r:id="rId11"/>
    <p:sldId id="440" r:id="rId12"/>
    <p:sldId id="441" r:id="rId13"/>
    <p:sldId id="445" r:id="rId14"/>
    <p:sldId id="442" r:id="rId15"/>
    <p:sldId id="417" r:id="rId16"/>
    <p:sldId id="410" r:id="rId17"/>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8" userDrawn="1">
          <p15:clr>
            <a:srgbClr val="A4A3A4"/>
          </p15:clr>
        </p15:guide>
        <p15:guide id="2" pos="38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longbin" initials="l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03" d="100"/>
          <a:sy n="103" d="100"/>
        </p:scale>
        <p:origin x="126" y="132"/>
      </p:cViewPr>
      <p:guideLst>
        <p:guide orient="horz" pos="2258"/>
        <p:guide pos="387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69.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image" Target="../media/image1.png"/><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6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6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6340" y="1112520"/>
            <a:ext cx="9799320" cy="3610610"/>
          </a:xfrm>
        </p:spPr>
        <p:txBody>
          <a:bodyPr>
            <a:normAutofit fontScale="90000"/>
          </a:bodyPr>
          <a:lstStyle/>
          <a:p>
            <a:pPr>
              <a:lnSpc>
                <a:spcPct val="150000"/>
              </a:lnSpc>
            </a:pPr>
            <a:r>
              <a:rPr lang="zh-CN" altLang="zh-CN"/>
              <a:t>区块链学院</a:t>
            </a:r>
            <a:br>
              <a:rPr lang="zh-CN" altLang="zh-CN"/>
            </a:br>
            <a:r>
              <a:rPr lang="zh-CN" altLang="zh-CN"/>
              <a:t>基于区块链技术电子合同系统</a:t>
            </a:r>
            <a:br>
              <a:rPr lang="zh-CN" altLang="zh-CN">
                <a:solidFill>
                  <a:schemeClr val="tx1"/>
                </a:solidFill>
              </a:rPr>
            </a:br>
            <a:r>
              <a:rPr lang="zh-CN" altLang="zh-CN"/>
              <a:t>项目</a:t>
            </a:r>
            <a:r>
              <a:rPr lang="zh-CN" altLang="en-US">
                <a:sym typeface="+mn-ea"/>
              </a:rPr>
              <a:t>周报</a:t>
            </a:r>
            <a:endParaRPr lang="zh-CN" altLang="en-US"/>
          </a:p>
        </p:txBody>
      </p:sp>
      <p:sp>
        <p:nvSpPr>
          <p:cNvPr id="3" name="副标题 2"/>
          <p:cNvSpPr>
            <a:spLocks noGrp="1"/>
          </p:cNvSpPr>
          <p:nvPr>
            <p:ph type="subTitle" idx="1"/>
            <p:custDataLst>
              <p:tags r:id="rId2"/>
            </p:custDataLst>
          </p:nvPr>
        </p:nvSpPr>
        <p:spPr>
          <a:xfrm>
            <a:off x="1276350" y="5135245"/>
            <a:ext cx="9799320" cy="1161415"/>
          </a:xfrm>
        </p:spPr>
        <p:txBody>
          <a:bodyPr>
            <a:normAutofit/>
          </a:bodyPr>
          <a:lstStyle/>
          <a:p>
            <a:r>
              <a:rPr lang="zh-CN" altLang="en-US">
                <a:solidFill>
                  <a:schemeClr val="tx1"/>
                </a:solidFill>
                <a:sym typeface="+mn-ea"/>
              </a:rPr>
              <a:t>第</a:t>
            </a:r>
            <a:r>
              <a:rPr lang="zh-CN" altLang="en-US" b="1">
                <a:solidFill>
                  <a:schemeClr val="tx1"/>
                </a:solidFill>
                <a:sym typeface="+mn-ea"/>
              </a:rPr>
              <a:t>四</a:t>
            </a:r>
            <a:r>
              <a:rPr lang="zh-CN" altLang="en-US">
                <a:solidFill>
                  <a:schemeClr val="tx1"/>
                </a:solidFill>
                <a:sym typeface="+mn-ea"/>
              </a:rPr>
              <a:t>次项目总结</a:t>
            </a:r>
            <a:r>
              <a:rPr lang="en-US" altLang="zh-CN">
                <a:solidFill>
                  <a:schemeClr val="tx1"/>
                </a:solidFill>
                <a:sym typeface="+mn-ea"/>
              </a:rPr>
              <a:t>: 4</a:t>
            </a:r>
            <a:r>
              <a:rPr lang="zh-CN" altLang="en-US">
                <a:solidFill>
                  <a:schemeClr val="tx1"/>
                </a:solidFill>
                <a:sym typeface="+mn-ea"/>
              </a:rPr>
              <a:t>月</a:t>
            </a:r>
            <a:r>
              <a:rPr lang="en-US" altLang="zh-CN">
                <a:solidFill>
                  <a:schemeClr val="tx1"/>
                </a:solidFill>
                <a:sym typeface="+mn-ea"/>
              </a:rPr>
              <a:t>15</a:t>
            </a:r>
            <a:r>
              <a:rPr lang="zh-CN" altLang="en-US">
                <a:solidFill>
                  <a:schemeClr val="tx1"/>
                </a:solidFill>
                <a:sym typeface="+mn-ea"/>
              </a:rPr>
              <a:t>日</a:t>
            </a:r>
            <a:r>
              <a:rPr lang="en-US" altLang="zh-CN">
                <a:solidFill>
                  <a:schemeClr val="tx1"/>
                </a:solidFill>
                <a:sym typeface="+mn-ea"/>
              </a:rPr>
              <a:t>-4</a:t>
            </a:r>
            <a:r>
              <a:rPr lang="zh-CN" altLang="en-US">
                <a:solidFill>
                  <a:schemeClr val="tx1"/>
                </a:solidFill>
                <a:sym typeface="+mn-ea"/>
              </a:rPr>
              <a:t>月</a:t>
            </a:r>
            <a:r>
              <a:rPr lang="en-US" altLang="zh-CN">
                <a:solidFill>
                  <a:schemeClr val="tx1"/>
                </a:solidFill>
                <a:sym typeface="+mn-ea"/>
              </a:rPr>
              <a:t>26</a:t>
            </a:r>
            <a:r>
              <a:rPr lang="zh-CN" altLang="en-US">
                <a:solidFill>
                  <a:schemeClr val="tx1"/>
                </a:solidFill>
                <a:sym typeface="+mn-ea"/>
              </a:rPr>
              <a:t>日</a:t>
            </a:r>
            <a:endParaRPr lang="zh-CN" altLang="en-US">
              <a:solidFill>
                <a:schemeClr val="tx1"/>
              </a:solidFill>
              <a:sym typeface="+mn-ea"/>
            </a:endParaRPr>
          </a:p>
          <a:p>
            <a:r>
              <a:rPr lang="zh-CN" altLang="en-US">
                <a:solidFill>
                  <a:schemeClr val="tx1"/>
                </a:solidFill>
                <a:sym typeface="+mn-ea"/>
              </a:rPr>
              <a:t>项目成员：徐峰</a:t>
            </a:r>
            <a:r>
              <a:rPr lang="en-US" altLang="zh-CN">
                <a:solidFill>
                  <a:schemeClr val="tx1"/>
                </a:solidFill>
                <a:sym typeface="+mn-ea"/>
              </a:rPr>
              <a:t> </a:t>
            </a:r>
            <a:r>
              <a:rPr lang="zh-CN" altLang="en-US">
                <a:solidFill>
                  <a:schemeClr val="tx1"/>
                </a:solidFill>
                <a:sym typeface="+mn-ea"/>
              </a:rPr>
              <a:t>李钰晨</a:t>
            </a:r>
            <a:r>
              <a:rPr lang="en-US" altLang="zh-CN">
                <a:solidFill>
                  <a:schemeClr val="tx1"/>
                </a:solidFill>
                <a:sym typeface="+mn-ea"/>
              </a:rPr>
              <a:t> </a:t>
            </a:r>
            <a:r>
              <a:rPr lang="zh-CN" altLang="en-US">
                <a:solidFill>
                  <a:schemeClr val="tx1"/>
                </a:solidFill>
                <a:sym typeface="+mn-ea"/>
              </a:rPr>
              <a:t>曾思雨</a:t>
            </a:r>
            <a:r>
              <a:rPr lang="en-US" altLang="zh-CN">
                <a:solidFill>
                  <a:schemeClr val="tx1"/>
                </a:solidFill>
                <a:sym typeface="+mn-ea"/>
              </a:rPr>
              <a:t> </a:t>
            </a:r>
            <a:r>
              <a:rPr lang="zh-CN" altLang="en-US">
                <a:solidFill>
                  <a:schemeClr val="tx1"/>
                </a:solidFill>
                <a:sym typeface="+mn-ea"/>
              </a:rPr>
              <a:t>张雅</a:t>
            </a:r>
            <a:r>
              <a:rPr lang="zh-CN" altLang="en-US">
                <a:solidFill>
                  <a:schemeClr val="tx1"/>
                </a:solidFill>
                <a:sym typeface="+mn-ea"/>
              </a:rPr>
              <a:t>萍</a:t>
            </a:r>
            <a:endParaRPr lang="zh-CN" altLang="en-US">
              <a:solidFill>
                <a:schemeClr val="tx1"/>
              </a:solidFill>
              <a:sym typeface="+mn-ea"/>
            </a:endParaRPr>
          </a:p>
        </p:txBody>
      </p:sp>
      <p:pic>
        <p:nvPicPr>
          <p:cNvPr id="5" name="图片 4" descr="电脑屏幕的照片上有字&#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345" y="237859"/>
            <a:ext cx="4259309" cy="792429"/>
          </a:xfrm>
          <a:prstGeom prst="rect">
            <a:avLst/>
          </a:prstGeom>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后端开发本周工作情况</a:t>
            </a:r>
            <a:endParaRPr lang="en-US" altLang="zh-CN"/>
          </a:p>
        </p:txBody>
      </p:sp>
      <p:sp>
        <p:nvSpPr>
          <p:cNvPr id="3" name="文本框 2"/>
          <p:cNvSpPr txBox="1"/>
          <p:nvPr/>
        </p:nvSpPr>
        <p:spPr>
          <a:xfrm>
            <a:off x="608330" y="1155065"/>
            <a:ext cx="10470515" cy="1753235"/>
          </a:xfrm>
          <a:prstGeom prst="rect">
            <a:avLst/>
          </a:prstGeom>
          <a:noFill/>
        </p:spPr>
        <p:txBody>
          <a:bodyPr wrap="square" rtlCol="0">
            <a:spAutoFit/>
          </a:bodyPr>
          <a:p>
            <a:pPr marL="342900" indent="-342900">
              <a:lnSpc>
                <a:spcPct val="150000"/>
              </a:lnSpc>
              <a:buFont typeface="+mj-lt"/>
              <a:buAutoNum type="arabicPeriod"/>
            </a:pPr>
            <a:r>
              <a:rPr lang="zh-CN" altLang="en-US"/>
              <a:t>完成管理员对用户的增删改查操作的后端代码以及登录注册时发送邮件的功能</a:t>
            </a:r>
            <a:endParaRPr lang="zh-CN" altLang="en-US"/>
          </a:p>
          <a:p>
            <a:pPr marL="342900" indent="-342900">
              <a:lnSpc>
                <a:spcPct val="150000"/>
              </a:lnSpc>
              <a:buFont typeface="+mj-lt"/>
              <a:buAutoNum type="arabicPeriod"/>
            </a:pPr>
            <a:r>
              <a:rPr lang="zh-CN" altLang="en-US"/>
              <a:t>听取小组成员意见，添加合同佣金功能任务</a:t>
            </a:r>
            <a:endParaRPr lang="zh-CN" altLang="en-US"/>
          </a:p>
          <a:p>
            <a:pPr marL="342900" indent="-342900">
              <a:lnSpc>
                <a:spcPct val="150000"/>
              </a:lnSpc>
              <a:buFont typeface="+mj-lt"/>
              <a:buAutoNum type="arabicPeriod"/>
            </a:pPr>
            <a:r>
              <a:rPr lang="zh-CN" altLang="en-US" dirty="0">
                <a:solidFill>
                  <a:srgbClr val="1F2326"/>
                </a:solidFill>
                <a:effectLst/>
                <a:latin typeface="var(--ring-font-family)"/>
                <a:sym typeface="+mn-ea"/>
              </a:rPr>
              <a:t>确定好项目最终的数据库</a:t>
            </a:r>
            <a:endParaRPr lang="en-US" altLang="zh-CN" i="0" dirty="0">
              <a:solidFill>
                <a:srgbClr val="1F2326"/>
              </a:solidFill>
              <a:effectLst/>
              <a:latin typeface="var(--ring-font-family)"/>
            </a:endParaRPr>
          </a:p>
          <a:p>
            <a:pPr marL="342900" indent="-342900">
              <a:lnSpc>
                <a:spcPct val="150000"/>
              </a:lnSpc>
              <a:buFont typeface="+mj-lt"/>
              <a:buAutoNum type="arabicPeriod"/>
            </a:pPr>
            <a:endParaRPr lang="zh-CN" altLang="en-US"/>
          </a:p>
        </p:txBody>
      </p:sp>
      <p:pic>
        <p:nvPicPr>
          <p:cNvPr id="4" name="图片 3"/>
          <p:cNvPicPr>
            <a:picLocks noChangeAspect="1"/>
          </p:cNvPicPr>
          <p:nvPr/>
        </p:nvPicPr>
        <p:blipFill>
          <a:blip r:embed="rId1"/>
          <a:stretch>
            <a:fillRect/>
          </a:stretch>
        </p:blipFill>
        <p:spPr>
          <a:xfrm>
            <a:off x="356870" y="2836545"/>
            <a:ext cx="6480810" cy="3905250"/>
          </a:xfrm>
          <a:prstGeom prst="rect">
            <a:avLst/>
          </a:prstGeom>
        </p:spPr>
      </p:pic>
      <p:pic>
        <p:nvPicPr>
          <p:cNvPr id="101" name="图片 100"/>
          <p:cNvPicPr/>
          <p:nvPr/>
        </p:nvPicPr>
        <p:blipFill>
          <a:blip r:embed="rId2"/>
          <a:stretch>
            <a:fillRect/>
          </a:stretch>
        </p:blipFill>
        <p:spPr>
          <a:xfrm>
            <a:off x="7162165" y="2761615"/>
            <a:ext cx="4582160" cy="340106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测试本周工作情况</a:t>
            </a:r>
            <a:endParaRPr lang="en-US" altLang="zh-CN"/>
          </a:p>
        </p:txBody>
      </p:sp>
      <p:sp>
        <p:nvSpPr>
          <p:cNvPr id="3" name="文本框 2"/>
          <p:cNvSpPr txBox="1"/>
          <p:nvPr/>
        </p:nvSpPr>
        <p:spPr>
          <a:xfrm>
            <a:off x="608330" y="1479550"/>
            <a:ext cx="10470515" cy="922020"/>
          </a:xfrm>
          <a:prstGeom prst="rect">
            <a:avLst/>
          </a:prstGeom>
          <a:noFill/>
        </p:spPr>
        <p:txBody>
          <a:bodyPr wrap="square" rtlCol="0">
            <a:spAutoFit/>
          </a:bodyPr>
          <a:p>
            <a:pPr marL="342900" indent="-342900">
              <a:lnSpc>
                <a:spcPct val="150000"/>
              </a:lnSpc>
              <a:buAutoNum type="arabicPeriod"/>
            </a:pPr>
            <a:r>
              <a:rPr lang="zh-CN" altLang="en-US"/>
              <a:t>编写测试用例</a:t>
            </a:r>
            <a:r>
              <a:rPr lang="en-US" altLang="zh-CN"/>
              <a:t>3.0</a:t>
            </a:r>
            <a:endParaRPr lang="en-US" altLang="zh-CN"/>
          </a:p>
          <a:p>
            <a:pPr marL="342900" indent="-342900">
              <a:lnSpc>
                <a:spcPct val="150000"/>
              </a:lnSpc>
              <a:buAutoNum type="arabicPeriod"/>
            </a:pPr>
            <a:r>
              <a:rPr lang="zh-CN" altLang="en-US"/>
              <a:t>添加自动化测试内容学习，预计下周完成登陆注册自动化测试</a:t>
            </a:r>
            <a:endParaRPr lang="zh-CN" altLang="en-US"/>
          </a:p>
        </p:txBody>
      </p:sp>
      <p:pic>
        <p:nvPicPr>
          <p:cNvPr id="4" name="图片 3"/>
          <p:cNvPicPr>
            <a:picLocks noChangeAspect="1"/>
          </p:cNvPicPr>
          <p:nvPr/>
        </p:nvPicPr>
        <p:blipFill>
          <a:blip r:embed="rId1"/>
          <a:stretch>
            <a:fillRect/>
          </a:stretch>
        </p:blipFill>
        <p:spPr>
          <a:xfrm>
            <a:off x="319405" y="2567305"/>
            <a:ext cx="6523990" cy="4135755"/>
          </a:xfrm>
          <a:prstGeom prst="rect">
            <a:avLst/>
          </a:prstGeom>
        </p:spPr>
      </p:pic>
      <p:pic>
        <p:nvPicPr>
          <p:cNvPr id="102" name="图片 101"/>
          <p:cNvPicPr/>
          <p:nvPr/>
        </p:nvPicPr>
        <p:blipFill>
          <a:blip r:embed="rId2"/>
          <a:stretch>
            <a:fillRect/>
          </a:stretch>
        </p:blipFill>
        <p:spPr>
          <a:xfrm>
            <a:off x="6910070" y="2605405"/>
            <a:ext cx="5158105" cy="410083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文档本周工作情况</a:t>
            </a:r>
            <a:endParaRPr lang="en-US" altLang="zh-CN"/>
          </a:p>
        </p:txBody>
      </p:sp>
      <p:sp>
        <p:nvSpPr>
          <p:cNvPr id="3" name="文本框 2"/>
          <p:cNvSpPr txBox="1"/>
          <p:nvPr/>
        </p:nvSpPr>
        <p:spPr>
          <a:xfrm>
            <a:off x="608330" y="1313815"/>
            <a:ext cx="10470515" cy="2584450"/>
          </a:xfrm>
          <a:prstGeom prst="rect">
            <a:avLst/>
          </a:prstGeom>
          <a:noFill/>
        </p:spPr>
        <p:txBody>
          <a:bodyPr wrap="square" rtlCol="0">
            <a:spAutoFit/>
          </a:bodyPr>
          <a:p>
            <a:pPr marL="342900" indent="-342900">
              <a:lnSpc>
                <a:spcPct val="150000"/>
              </a:lnSpc>
              <a:buFont typeface="+mj-lt"/>
              <a:buAutoNum type="arabicPeriod"/>
            </a:pPr>
            <a:r>
              <a:rPr lang="zh-CN" altLang="en-US"/>
              <a:t>协助组长完成会议</a:t>
            </a:r>
            <a:r>
              <a:rPr lang="zh-CN" altLang="en-US"/>
              <a:t>记录</a:t>
            </a:r>
            <a:endParaRPr lang="zh-CN" altLang="en-US"/>
          </a:p>
          <a:p>
            <a:pPr marL="342900" indent="-342900">
              <a:lnSpc>
                <a:spcPct val="150000"/>
              </a:lnSpc>
              <a:buFont typeface="+mj-lt"/>
              <a:buAutoNum type="arabicPeriod"/>
            </a:pPr>
            <a:r>
              <a:rPr lang="zh-CN" altLang="en-US"/>
              <a:t>协助</a:t>
            </a:r>
            <a:r>
              <a:rPr lang="zh-CN" altLang="en-US"/>
              <a:t>组长完成项目</a:t>
            </a:r>
            <a:r>
              <a:rPr lang="zh-CN" altLang="en-US"/>
              <a:t>周报</a:t>
            </a:r>
            <a:endParaRPr lang="zh-CN" altLang="en-US"/>
          </a:p>
          <a:p>
            <a:pPr marL="342900" indent="-342900">
              <a:lnSpc>
                <a:spcPct val="150000"/>
              </a:lnSpc>
              <a:buFont typeface="+mj-lt"/>
              <a:buAutoNum type="arabicPeriod"/>
            </a:pPr>
            <a:r>
              <a:rPr lang="zh-CN" altLang="en-US"/>
              <a:t>和后端人员</a:t>
            </a:r>
            <a:r>
              <a:rPr lang="zh-CN" altLang="en-US"/>
              <a:t>共同根据软件更新软件需求</a:t>
            </a:r>
            <a:r>
              <a:rPr lang="zh-CN" altLang="en-US"/>
              <a:t>说明书</a:t>
            </a:r>
            <a:endParaRPr lang="zh-CN" altLang="en-US"/>
          </a:p>
          <a:p>
            <a:pPr marL="342900" indent="-342900">
              <a:lnSpc>
                <a:spcPct val="150000"/>
              </a:lnSpc>
              <a:buFont typeface="+mj-lt"/>
              <a:buAutoNum type="arabicPeriod"/>
            </a:pPr>
            <a:r>
              <a:rPr lang="zh-CN" altLang="en-US"/>
              <a:t>协助测试人员完成测试用例</a:t>
            </a:r>
            <a:r>
              <a:rPr lang="en-US" altLang="zh-CN"/>
              <a:t>3.0</a:t>
            </a:r>
            <a:r>
              <a:rPr lang="zh-CN" altLang="en-US"/>
              <a:t>编写</a:t>
            </a:r>
            <a:endParaRPr lang="zh-CN" altLang="en-US"/>
          </a:p>
          <a:p>
            <a:pPr marL="342900" indent="-342900">
              <a:lnSpc>
                <a:spcPct val="150000"/>
              </a:lnSpc>
              <a:buFont typeface="+mj-lt"/>
              <a:buAutoNum type="arabicPeriod"/>
            </a:pPr>
            <a:endParaRPr lang="zh-CN" altLang="en-US"/>
          </a:p>
          <a:p>
            <a:pPr marL="342900" indent="-342900">
              <a:lnSpc>
                <a:spcPct val="150000"/>
              </a:lnSpc>
              <a:buFont typeface="+mj-lt"/>
              <a:buAutoNum type="arabicPeriod"/>
            </a:pPr>
            <a:endParaRPr lang="zh-CN" altLang="en-US"/>
          </a:p>
        </p:txBody>
      </p:sp>
      <p:pic>
        <p:nvPicPr>
          <p:cNvPr id="4" name="图片 3"/>
          <p:cNvPicPr>
            <a:picLocks noChangeAspect="1"/>
          </p:cNvPicPr>
          <p:nvPr/>
        </p:nvPicPr>
        <p:blipFill>
          <a:blip r:embed="rId1"/>
          <a:stretch>
            <a:fillRect/>
          </a:stretch>
        </p:blipFill>
        <p:spPr>
          <a:xfrm>
            <a:off x="493395" y="3282315"/>
            <a:ext cx="4610735" cy="2975610"/>
          </a:xfrm>
          <a:prstGeom prst="rect">
            <a:avLst/>
          </a:prstGeom>
        </p:spPr>
      </p:pic>
      <p:pic>
        <p:nvPicPr>
          <p:cNvPr id="6" name="图片 5"/>
          <p:cNvPicPr>
            <a:picLocks noChangeAspect="1"/>
          </p:cNvPicPr>
          <p:nvPr/>
        </p:nvPicPr>
        <p:blipFill>
          <a:blip r:embed="rId2"/>
          <a:srcRect l="-1132" t="5296" r="45094" b="2091"/>
          <a:stretch>
            <a:fillRect/>
          </a:stretch>
        </p:blipFill>
        <p:spPr>
          <a:xfrm>
            <a:off x="5542280" y="3429000"/>
            <a:ext cx="5657850" cy="25317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8400" y="261690"/>
            <a:ext cx="10969200" cy="705600"/>
          </a:xfrm>
        </p:spPr>
        <p:txBody>
          <a:bodyPr/>
          <a:lstStyle/>
          <a:p>
            <a:r>
              <a:rPr lang="zh-CN" altLang="en-US"/>
              <a:t>评分标准</a:t>
            </a:r>
            <a:endParaRPr lang="zh-CN" altLang="en-US"/>
          </a:p>
        </p:txBody>
      </p:sp>
      <p:graphicFrame>
        <p:nvGraphicFramePr>
          <p:cNvPr id="3" name="表格 2"/>
          <p:cNvGraphicFramePr>
            <a:graphicFrameLocks noGrp="1"/>
          </p:cNvGraphicFramePr>
          <p:nvPr>
            <p:custDataLst>
              <p:tags r:id="rId1"/>
            </p:custDataLst>
          </p:nvPr>
        </p:nvGraphicFramePr>
        <p:xfrm>
          <a:off x="313690" y="1174115"/>
          <a:ext cx="11674475" cy="4255770"/>
        </p:xfrm>
        <a:graphic>
          <a:graphicData uri="http://schemas.openxmlformats.org/drawingml/2006/table">
            <a:tbl>
              <a:tblPr>
                <a:tableStyleId>{284E427A-3D55-4303-BF80-6455036E1DE7}</a:tableStyleId>
              </a:tblPr>
              <a:tblGrid>
                <a:gridCol w="2086610"/>
                <a:gridCol w="623570"/>
                <a:gridCol w="890905"/>
                <a:gridCol w="8073390"/>
              </a:tblGrid>
              <a:tr h="518795">
                <a:tc>
                  <a:txBody>
                    <a:bodyPr/>
                    <a:lstStyle/>
                    <a:p>
                      <a:pPr algn="ctr"/>
                      <a:r>
                        <a:rPr lang="zh-CN" altLang="en-US" sz="1600" b="0">
                          <a:effectLst/>
                        </a:rPr>
                        <a:t>评分角度</a:t>
                      </a:r>
                      <a:endParaRPr lang="zh-CN" altLang="en-US" sz="1600" b="0">
                        <a:effectLst/>
                      </a:endParaRPr>
                    </a:p>
                  </a:txBody>
                  <a:tcPr marL="80667" marR="80667" marT="40333" marB="40333" anchor="ctr"/>
                </a:tc>
                <a:tc>
                  <a:txBody>
                    <a:bodyPr/>
                    <a:lstStyle/>
                    <a:p>
                      <a:pPr algn="ctr"/>
                      <a:r>
                        <a:rPr lang="zh-CN" altLang="en-US" sz="1600" b="0">
                          <a:effectLst/>
                        </a:rPr>
                        <a:t>分值</a:t>
                      </a:r>
                      <a:endParaRPr lang="zh-CN" altLang="en-US" sz="1600" b="0">
                        <a:effectLst/>
                      </a:endParaRPr>
                    </a:p>
                  </a:txBody>
                  <a:tcPr marL="80667" marR="80667" marT="40333" marB="40333" anchor="ctr"/>
                </a:tc>
                <a:tc>
                  <a:txBody>
                    <a:bodyPr/>
                    <a:p>
                      <a:pPr algn="ctr">
                        <a:buNone/>
                      </a:pPr>
                      <a:r>
                        <a:rPr lang="zh-CN" altLang="en-US" sz="1600" b="0">
                          <a:effectLst/>
                        </a:rPr>
                        <a:t>自评分</a:t>
                      </a:r>
                      <a:endParaRPr lang="zh-CN" altLang="en-US" sz="1600" b="0">
                        <a:effectLst/>
                      </a:endParaRPr>
                    </a:p>
                  </a:txBody>
                  <a:tcPr marL="80667" marR="80667" marT="40333" marB="40333" anchor="ctr"/>
                </a:tc>
                <a:tc>
                  <a:txBody>
                    <a:bodyPr/>
                    <a:lstStyle/>
                    <a:p>
                      <a:pPr algn="ctr" fontAlgn="auto">
                        <a:lnSpc>
                          <a:spcPct val="150000"/>
                        </a:lnSpc>
                      </a:pPr>
                      <a:r>
                        <a:rPr lang="zh-CN" altLang="en-US" sz="1600" b="0">
                          <a:effectLst/>
                        </a:rPr>
                        <a:t>评分标准</a:t>
                      </a:r>
                      <a:endParaRPr lang="zh-CN" altLang="en-US" sz="1600" b="0">
                        <a:effectLst/>
                      </a:endParaRPr>
                    </a:p>
                  </a:txBody>
                  <a:tcPr marL="80667" marR="80667" marT="40333" marB="40333" anchor="ctr"/>
                </a:tc>
              </a:tr>
              <a:tr h="1265555">
                <a:tc>
                  <a:txBody>
                    <a:bodyPr/>
                    <a:lstStyle/>
                    <a:p>
                      <a:pPr algn="ctr"/>
                      <a:r>
                        <a:rPr lang="zh-CN" altLang="en-US" sz="1600">
                          <a:effectLst/>
                        </a:rPr>
                        <a:t>任务完成度</a:t>
                      </a:r>
                      <a:endParaRPr lang="zh-CN" altLang="en-US" sz="1600">
                        <a:effectLst/>
                      </a:endParaRPr>
                    </a:p>
                  </a:txBody>
                  <a:tcPr marL="80667" marR="80667" marT="40333" marB="40333" anchor="ctr"/>
                </a:tc>
                <a:tc>
                  <a:txBody>
                    <a:bodyPr/>
                    <a:lstStyle/>
                    <a:p>
                      <a:pPr algn="ctr"/>
                      <a:r>
                        <a:rPr lang="en-US" altLang="zh-CN" sz="1600">
                          <a:effectLst/>
                        </a:rPr>
                        <a:t>4</a:t>
                      </a:r>
                      <a:r>
                        <a:rPr lang="zh-CN" altLang="en-US" sz="1600">
                          <a:effectLst/>
                        </a:rPr>
                        <a:t>分</a:t>
                      </a:r>
                      <a:endParaRPr lang="zh-CN" altLang="en-US" sz="1600">
                        <a:effectLst/>
                      </a:endParaRPr>
                    </a:p>
                  </a:txBody>
                  <a:tcPr marL="80667" marR="80667" marT="40333" marB="40333" anchor="ctr"/>
                </a:tc>
                <a:tc>
                  <a:txBody>
                    <a:bodyPr/>
                    <a:p>
                      <a:pPr algn="ctr">
                        <a:buNone/>
                      </a:pPr>
                      <a:r>
                        <a:rPr lang="en-US" altLang="zh-CN" sz="1600">
                          <a:effectLst/>
                        </a:rPr>
                        <a:t>3</a:t>
                      </a:r>
                      <a:r>
                        <a:rPr lang="zh-CN" altLang="en-US" sz="1600">
                          <a:effectLst/>
                        </a:rPr>
                        <a:t>分</a:t>
                      </a:r>
                      <a:endParaRPr lang="zh-CN" altLang="en-US" sz="1600">
                        <a:effectLst/>
                      </a:endParaRPr>
                    </a:p>
                  </a:txBody>
                  <a:tcPr marL="80667" marR="80667" marT="40333" marB="40333" anchor="ctr"/>
                </a:tc>
                <a:tc>
                  <a:txBody>
                    <a:bodyPr/>
                    <a:lstStyle/>
                    <a:p>
                      <a:r>
                        <a:rPr lang="en-US" altLang="zh-CN" sz="1600">
                          <a:effectLst/>
                          <a:sym typeface="+mn-ea"/>
                        </a:rPr>
                        <a:t>4</a:t>
                      </a:r>
                      <a:r>
                        <a:rPr lang="zh-CN" altLang="en-US" sz="1600">
                          <a:effectLst/>
                          <a:sym typeface="+mn-ea"/>
                        </a:rPr>
                        <a:t>分：团队成员不仅完成了本周的工作任务，而且任务完成质量高，满足或超出预期目标；</a:t>
                      </a:r>
                      <a:endParaRPr lang="zh-CN" altLang="en-US" sz="1600">
                        <a:effectLst/>
                      </a:endParaRPr>
                    </a:p>
                    <a:p>
                      <a:r>
                        <a:rPr lang="en-US" altLang="zh-CN" sz="1600">
                          <a:effectLst/>
                          <a:sym typeface="+mn-ea"/>
                        </a:rPr>
                        <a:t>3</a:t>
                      </a:r>
                      <a:r>
                        <a:rPr lang="zh-CN" altLang="en-US" sz="1600">
                          <a:effectLst/>
                          <a:sym typeface="+mn-ea"/>
                        </a:rPr>
                        <a:t>分：</a:t>
                      </a:r>
                      <a:r>
                        <a:rPr lang="zh-CN" altLang="en-US" sz="1600">
                          <a:effectLst/>
                          <a:sym typeface="+mn-ea"/>
                        </a:rPr>
                        <a:t>团队成员的任务完成质量基本符合预期，但可能需要进行一些调整或改进；</a:t>
                      </a:r>
                      <a:endParaRPr lang="zh-CN" altLang="en-US" sz="1600">
                        <a:effectLst/>
                        <a:sym typeface="+mn-ea"/>
                      </a:endParaRPr>
                    </a:p>
                    <a:p>
                      <a:r>
                        <a:rPr lang="en-US" altLang="zh-CN" sz="1600">
                          <a:effectLst/>
                          <a:sym typeface="+mn-ea"/>
                        </a:rPr>
                        <a:t>2</a:t>
                      </a:r>
                      <a:r>
                        <a:rPr lang="zh-CN" altLang="en-US" sz="1600">
                          <a:effectLst/>
                          <a:sym typeface="+mn-ea"/>
                        </a:rPr>
                        <a:t>分：</a:t>
                      </a:r>
                      <a:r>
                        <a:rPr lang="zh-CN" altLang="en-US" sz="1600">
                          <a:effectLst/>
                          <a:sym typeface="+mn-ea"/>
                        </a:rPr>
                        <a:t>团队成员的任务完成度较低，存在一些重要的任务未完成或者存在较大的错误</a:t>
                      </a:r>
                      <a:r>
                        <a:rPr lang="zh-CN" altLang="en-US" sz="1600">
                          <a:effectLst/>
                          <a:sym typeface="+mn-ea"/>
                        </a:rPr>
                        <a:t>；</a:t>
                      </a:r>
                      <a:endParaRPr lang="en-US" altLang="zh-CN" sz="1600">
                        <a:effectLst/>
                      </a:endParaRPr>
                    </a:p>
                    <a:p>
                      <a:r>
                        <a:rPr lang="en-US" altLang="zh-CN" sz="1600">
                          <a:effectLst/>
                          <a:sym typeface="+mn-ea"/>
                        </a:rPr>
                        <a:t>1</a:t>
                      </a:r>
                      <a:r>
                        <a:rPr lang="zh-CN" altLang="en-US" sz="1600">
                          <a:effectLst/>
                          <a:sym typeface="+mn-ea"/>
                        </a:rPr>
                        <a:t>分：</a:t>
                      </a:r>
                      <a:r>
                        <a:rPr lang="zh-CN" altLang="en-US" sz="1600">
                          <a:effectLst/>
                          <a:sym typeface="+mn-ea"/>
                        </a:rPr>
                        <a:t>团队成员完成了少部分本周的工作任务，完成度极低，存在严重的问题或错误。</a:t>
                      </a:r>
                      <a:endParaRPr lang="zh-CN" altLang="en-US" sz="1600">
                        <a:effectLst/>
                      </a:endParaRPr>
                    </a:p>
                  </a:txBody>
                  <a:tcPr marL="80667" marR="80667" marT="40333" marB="40333" anchor="ctr"/>
                </a:tc>
              </a:tr>
              <a:tr h="1226820">
                <a:tc>
                  <a:txBody>
                    <a:bodyPr/>
                    <a:lstStyle/>
                    <a:p>
                      <a:pPr algn="ctr"/>
                      <a:r>
                        <a:rPr lang="zh-CN" altLang="en-US" sz="1600">
                          <a:effectLst/>
                        </a:rPr>
                        <a:t>团队合作</a:t>
                      </a:r>
                      <a:endParaRPr lang="zh-CN" altLang="en-US" sz="1600">
                        <a:effectLst/>
                      </a:endParaRPr>
                    </a:p>
                  </a:txBody>
                  <a:tcPr marL="80667" marR="80667" marT="40333" marB="40333" anchor="ctr"/>
                </a:tc>
                <a:tc>
                  <a:txBody>
                    <a:bodyPr/>
                    <a:lstStyle/>
                    <a:p>
                      <a:pPr algn="ctr"/>
                      <a:r>
                        <a:rPr lang="en-US" altLang="zh-CN" sz="1600">
                          <a:effectLst/>
                        </a:rPr>
                        <a:t>3</a:t>
                      </a:r>
                      <a:r>
                        <a:rPr lang="zh-CN" altLang="en-US" sz="1600">
                          <a:effectLst/>
                        </a:rPr>
                        <a:t>分</a:t>
                      </a:r>
                      <a:endParaRPr lang="zh-CN" altLang="en-US" sz="1600">
                        <a:effectLst/>
                      </a:endParaRPr>
                    </a:p>
                  </a:txBody>
                  <a:tcPr marL="80667" marR="80667" marT="40333" marB="40333" anchor="ctr"/>
                </a:tc>
                <a:tc>
                  <a:txBody>
                    <a:bodyPr/>
                    <a:p>
                      <a:pPr algn="ctr">
                        <a:buNone/>
                      </a:pPr>
                      <a:r>
                        <a:rPr lang="en-US" altLang="zh-CN" sz="1600">
                          <a:effectLst/>
                        </a:rPr>
                        <a:t>3</a:t>
                      </a:r>
                      <a:r>
                        <a:rPr lang="zh-CN" altLang="en-US" sz="1600">
                          <a:effectLst/>
                        </a:rPr>
                        <a:t>分</a:t>
                      </a:r>
                      <a:endParaRPr lang="zh-CN" altLang="en-US" sz="1600">
                        <a:effectLst/>
                      </a:endParaRPr>
                    </a:p>
                  </a:txBody>
                  <a:tcPr marL="80667" marR="80667" marT="40333" marB="40333" anchor="ctr"/>
                </a:tc>
                <a:tc>
                  <a:txBody>
                    <a:bodyPr/>
                    <a:lstStyle/>
                    <a:p>
                      <a:r>
                        <a:rPr lang="en-US" altLang="zh-CN" sz="1600">
                          <a:effectLst/>
                        </a:rPr>
                        <a:t>3</a:t>
                      </a:r>
                      <a:r>
                        <a:rPr lang="zh-CN" altLang="en-US" sz="1600">
                          <a:effectLst/>
                        </a:rPr>
                        <a:t>分：积极参与团队工作，有效沟通并协作解决问题，</a:t>
                      </a:r>
                      <a:r>
                        <a:rPr lang="zh-CN" altLang="en-US" sz="1600">
                          <a:solidFill>
                            <a:srgbClr val="FF0000"/>
                          </a:solidFill>
                          <a:effectLst/>
                        </a:rPr>
                        <a:t>每个成员都有参与</a:t>
                      </a:r>
                      <a:r>
                        <a:rPr lang="en-US" altLang="zh-CN" sz="1600">
                          <a:solidFill>
                            <a:srgbClr val="FF0000"/>
                          </a:solidFill>
                          <a:effectLst/>
                        </a:rPr>
                        <a:t>youtrack</a:t>
                      </a:r>
                      <a:r>
                        <a:rPr lang="zh-CN" altLang="en-US" sz="1600">
                          <a:solidFill>
                            <a:srgbClr val="FF0000"/>
                          </a:solidFill>
                          <a:effectLst/>
                        </a:rPr>
                        <a:t>记录</a:t>
                      </a:r>
                      <a:r>
                        <a:rPr lang="en-US" altLang="zh-CN" sz="1600">
                          <a:effectLst/>
                        </a:rPr>
                        <a:t>;</a:t>
                      </a:r>
                      <a:endParaRPr lang="en-US" altLang="zh-CN" sz="1600">
                        <a:effectLst/>
                      </a:endParaRPr>
                    </a:p>
                    <a:p>
                      <a:r>
                        <a:rPr lang="en-US" altLang="zh-CN" sz="1600">
                          <a:effectLst/>
                        </a:rPr>
                        <a:t>2</a:t>
                      </a:r>
                      <a:r>
                        <a:rPr lang="zh-CN" altLang="en-US" sz="1600">
                          <a:effectLst/>
                        </a:rPr>
                        <a:t>分：能</a:t>
                      </a:r>
                      <a:r>
                        <a:rPr sz="1600">
                          <a:effectLst/>
                        </a:rPr>
                        <a:t>进行基本的沟通和协作</a:t>
                      </a:r>
                      <a:r>
                        <a:rPr lang="zh-CN" sz="1600">
                          <a:effectLst/>
                        </a:rPr>
                        <a:t>，存在一些摩擦</a:t>
                      </a:r>
                      <a:r>
                        <a:rPr lang="en-US" altLang="zh-CN" sz="1600">
                          <a:effectLst/>
                        </a:rPr>
                        <a:t>;</a:t>
                      </a:r>
                      <a:endParaRPr lang="en-US" altLang="zh-CN" sz="1600">
                        <a:effectLst/>
                      </a:endParaRPr>
                    </a:p>
                    <a:p>
                      <a:r>
                        <a:rPr lang="en-US" altLang="zh-CN" sz="1600">
                          <a:effectLst/>
                        </a:rPr>
                        <a:t>1</a:t>
                      </a:r>
                      <a:r>
                        <a:rPr lang="zh-CN" altLang="en-US" sz="1600">
                          <a:effectLst/>
                        </a:rPr>
                        <a:t>分：缺乏有效的沟通和协作，经常出现与团队成员的矛盾。</a:t>
                      </a:r>
                      <a:endParaRPr lang="zh-CN" altLang="en-US" sz="1600">
                        <a:effectLst/>
                      </a:endParaRPr>
                    </a:p>
                    <a:p>
                      <a:r>
                        <a:rPr lang="zh-CN" altLang="en-US" sz="1600">
                          <a:effectLst/>
                        </a:rPr>
                        <a:t>0分：完全没有参与团队工作，对团队合作没有任何贡献。</a:t>
                      </a:r>
                      <a:endParaRPr lang="zh-CN" altLang="en-US" sz="1600">
                        <a:effectLst/>
                      </a:endParaRPr>
                    </a:p>
                  </a:txBody>
                  <a:tcPr marL="80667" marR="80667" marT="40333" marB="40333" anchor="ctr"/>
                </a:tc>
              </a:tr>
              <a:tr h="1244600">
                <a:tc>
                  <a:txBody>
                    <a:bodyPr/>
                    <a:lstStyle/>
                    <a:p>
                      <a:pPr algn="ctr"/>
                      <a:r>
                        <a:rPr lang="en-US" sz="1600">
                          <a:effectLst/>
                        </a:rPr>
                        <a:t>YouTrack</a:t>
                      </a:r>
                      <a:r>
                        <a:rPr lang="zh-CN" altLang="en-US" sz="1600">
                          <a:effectLst/>
                        </a:rPr>
                        <a:t>使用情况</a:t>
                      </a:r>
                      <a:endParaRPr lang="zh-CN" altLang="en-US" sz="1600">
                        <a:effectLst/>
                      </a:endParaRPr>
                    </a:p>
                  </a:txBody>
                  <a:tcPr marL="80667" marR="80667" marT="40333" marB="40333" anchor="ctr"/>
                </a:tc>
                <a:tc>
                  <a:txBody>
                    <a:bodyPr/>
                    <a:lstStyle/>
                    <a:p>
                      <a:pPr algn="ctr"/>
                      <a:r>
                        <a:rPr lang="en-US" altLang="zh-CN" sz="1600">
                          <a:effectLst/>
                        </a:rPr>
                        <a:t>3</a:t>
                      </a:r>
                      <a:r>
                        <a:rPr lang="zh-CN" altLang="en-US" sz="1600">
                          <a:effectLst/>
                        </a:rPr>
                        <a:t>分</a:t>
                      </a:r>
                      <a:endParaRPr lang="zh-CN" altLang="en-US" sz="1600">
                        <a:effectLst/>
                      </a:endParaRPr>
                    </a:p>
                  </a:txBody>
                  <a:tcPr marL="80667" marR="80667" marT="40333" marB="40333" anchor="ctr"/>
                </a:tc>
                <a:tc>
                  <a:txBody>
                    <a:bodyPr/>
                    <a:p>
                      <a:pPr algn="ctr">
                        <a:buNone/>
                      </a:pPr>
                      <a:r>
                        <a:rPr lang="en-US" altLang="zh-CN" sz="1600">
                          <a:effectLst/>
                        </a:rPr>
                        <a:t>2</a:t>
                      </a:r>
                      <a:r>
                        <a:rPr lang="zh-CN" altLang="en-US" sz="1600">
                          <a:effectLst/>
                        </a:rPr>
                        <a:t>分</a:t>
                      </a:r>
                      <a:endParaRPr lang="zh-CN" altLang="en-US" sz="1600">
                        <a:effectLst/>
                      </a:endParaRPr>
                    </a:p>
                  </a:txBody>
                  <a:tcPr marL="80667" marR="80667" marT="40333" marB="40333" anchor="ctr"/>
                </a:tc>
                <a:tc>
                  <a:txBody>
                    <a:bodyPr/>
                    <a:lstStyle/>
                    <a:p>
                      <a:r>
                        <a:rPr lang="en-US" altLang="zh-CN" sz="1600">
                          <a:effectLst/>
                        </a:rPr>
                        <a:t>3</a:t>
                      </a:r>
                      <a:r>
                        <a:rPr lang="zh-CN" altLang="en-US" sz="1600">
                          <a:effectLst/>
                        </a:rPr>
                        <a:t>分：</a:t>
                      </a:r>
                      <a:r>
                        <a:rPr lang="en-US" altLang="zh-CN" sz="1600">
                          <a:effectLst/>
                        </a:rPr>
                        <a:t>YouTrack</a:t>
                      </a:r>
                      <a:r>
                        <a:rPr lang="zh-CN" altLang="en-US" sz="1600">
                          <a:effectLst/>
                        </a:rPr>
                        <a:t>使用频繁，过程记录完整，定期更新和反馈；</a:t>
                      </a:r>
                      <a:endParaRPr lang="en-US" altLang="zh-CN" sz="1600">
                        <a:effectLst/>
                      </a:endParaRPr>
                    </a:p>
                    <a:p>
                      <a:r>
                        <a:rPr lang="en-US" altLang="zh-CN" sz="1600">
                          <a:effectLst/>
                        </a:rPr>
                        <a:t>2</a:t>
                      </a:r>
                      <a:r>
                        <a:rPr lang="zh-CN" altLang="en-US" sz="1600">
                          <a:effectLst/>
                        </a:rPr>
                        <a:t>分：</a:t>
                      </a:r>
                      <a:r>
                        <a:rPr lang="zh-CN" altLang="en-US" sz="1600">
                          <a:effectLst/>
                          <a:sym typeface="+mn-ea"/>
                        </a:rPr>
                        <a:t>未能充分利用YouTrack，无法及时更新</a:t>
                      </a:r>
                      <a:r>
                        <a:rPr lang="zh-CN" altLang="en-US" sz="1600">
                          <a:effectLst/>
                        </a:rPr>
                        <a:t>；</a:t>
                      </a:r>
                      <a:endParaRPr lang="en-US" altLang="zh-CN" sz="1600">
                        <a:effectLst/>
                      </a:endParaRPr>
                    </a:p>
                    <a:p>
                      <a:r>
                        <a:rPr lang="en-US" altLang="zh-CN" sz="1600">
                          <a:effectLst/>
                        </a:rPr>
                        <a:t>1</a:t>
                      </a:r>
                      <a:r>
                        <a:rPr lang="zh-CN" altLang="en-US" sz="1600">
                          <a:effectLst/>
                        </a:rPr>
                        <a:t>分：</a:t>
                      </a:r>
                      <a:r>
                        <a:rPr lang="en-US" altLang="zh-CN" sz="1600">
                          <a:effectLst/>
                          <a:sym typeface="+mn-ea"/>
                        </a:rPr>
                        <a:t>YouTrack</a:t>
                      </a:r>
                      <a:r>
                        <a:rPr lang="zh-CN" altLang="en-US" sz="1600">
                          <a:effectLst/>
                          <a:sym typeface="+mn-ea"/>
                        </a:rPr>
                        <a:t>使用较少，记录不够完整且更新不及时</a:t>
                      </a:r>
                      <a:r>
                        <a:rPr lang="zh-CN" altLang="en-US" sz="1600">
                          <a:effectLst/>
                        </a:rPr>
                        <a:t>；</a:t>
                      </a:r>
                      <a:endParaRPr lang="zh-CN" altLang="en-US" sz="1600">
                        <a:effectLst/>
                      </a:endParaRPr>
                    </a:p>
                    <a:p>
                      <a:r>
                        <a:rPr lang="en-US" altLang="zh-CN" sz="1600">
                          <a:effectLst/>
                        </a:rPr>
                        <a:t>0</a:t>
                      </a:r>
                      <a:r>
                        <a:rPr lang="zh-CN" altLang="en-US" sz="1600">
                          <a:effectLst/>
                        </a:rPr>
                        <a:t>分：未使用</a:t>
                      </a:r>
                      <a:r>
                        <a:rPr lang="en-US" altLang="zh-CN" sz="1600">
                          <a:effectLst/>
                        </a:rPr>
                        <a:t>YouTrack</a:t>
                      </a:r>
                      <a:r>
                        <a:rPr lang="zh-CN" altLang="en-US" sz="1600">
                          <a:effectLst/>
                        </a:rPr>
                        <a:t>记录学习过程或无法有效记录和跟踪任务。</a:t>
                      </a:r>
                      <a:endParaRPr lang="zh-CN" altLang="en-US" sz="1600">
                        <a:effectLst/>
                      </a:endParaRPr>
                    </a:p>
                  </a:txBody>
                  <a:tcPr marL="80667" marR="80667" marT="40333" marB="40333" anchor="ctr"/>
                </a:tc>
              </a:tr>
            </a:tbl>
          </a:graphicData>
        </a:graphic>
      </p:graphicFrame>
      <p:sp>
        <p:nvSpPr>
          <p:cNvPr id="4" name="文本框 3"/>
          <p:cNvSpPr txBox="1"/>
          <p:nvPr/>
        </p:nvSpPr>
        <p:spPr>
          <a:xfrm>
            <a:off x="826135" y="5779770"/>
            <a:ext cx="8915400" cy="768350"/>
          </a:xfrm>
          <a:prstGeom prst="rect">
            <a:avLst/>
          </a:prstGeom>
          <a:noFill/>
        </p:spPr>
        <p:txBody>
          <a:bodyPr wrap="square" rtlCol="0">
            <a:spAutoFit/>
          </a:bodyPr>
          <a:p>
            <a:r>
              <a:rPr lang="zh-CN" altLang="en-US" sz="4400"/>
              <a:t>本周小组自评总分（</a:t>
            </a:r>
            <a:r>
              <a:rPr lang="en-US" altLang="zh-CN" sz="4400"/>
              <a:t>1-10</a:t>
            </a:r>
            <a:r>
              <a:rPr lang="zh-CN" altLang="en-US" sz="4400"/>
              <a:t>）：</a:t>
            </a:r>
            <a:r>
              <a:rPr lang="zh-CN" altLang="en-US" sz="4400" u="sng"/>
              <a:t> </a:t>
            </a:r>
            <a:r>
              <a:rPr lang="en-US" altLang="zh-CN" sz="4400" u="sng"/>
              <a:t>8</a:t>
            </a:r>
            <a:r>
              <a:rPr lang="zh-CN" altLang="en-US" sz="4400" u="sng"/>
              <a:t> </a:t>
            </a:r>
            <a:r>
              <a:rPr lang="zh-CN" altLang="en-US" sz="4400"/>
              <a:t>分</a:t>
            </a:r>
            <a:endParaRPr lang="zh-CN" altLang="en-US" sz="4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a:xfrm>
            <a:off x="549965" y="186222"/>
            <a:ext cx="10515600" cy="685092"/>
          </a:xfrm>
        </p:spPr>
        <p:txBody>
          <a:bodyPr>
            <a:normAutofit/>
          </a:bodyPr>
          <a:lstStyle/>
          <a:p>
            <a:r>
              <a:rPr lang="zh-CN" altLang="en-US" sz="3600" b="0" i="0">
                <a:solidFill>
                  <a:srgbClr val="1C1917"/>
                </a:solidFill>
                <a:effectLst/>
                <a:latin typeface="黑体" panose="02010609060101010101" pitchFamily="49" charset="-122"/>
                <a:ea typeface="黑体" panose="02010609060101010101" pitchFamily="49" charset="-122"/>
              </a:rPr>
              <a:t>工作总结</a:t>
            </a:r>
            <a:endParaRPr lang="zh-CN" altLang="en-US" sz="3600">
              <a:latin typeface="黑体" panose="02010609060101010101" pitchFamily="49" charset="-122"/>
              <a:ea typeface="黑体" panose="02010609060101010101" pitchFamily="49" charset="-122"/>
            </a:endParaRPr>
          </a:p>
        </p:txBody>
      </p:sp>
      <p:sp>
        <p:nvSpPr>
          <p:cNvPr id="7" name="内容占位符 6"/>
          <p:cNvSpPr>
            <a:spLocks noGrp="1"/>
          </p:cNvSpPr>
          <p:nvPr>
            <p:ph idx="1"/>
          </p:nvPr>
        </p:nvSpPr>
        <p:spPr>
          <a:xfrm>
            <a:off x="549910" y="1149350"/>
            <a:ext cx="11133455" cy="5570220"/>
          </a:xfrm>
        </p:spPr>
        <p:txBody>
          <a:bodyPr>
            <a:normAutofit/>
          </a:bodyPr>
          <a:lstStyle/>
          <a:p>
            <a:pPr algn="l"/>
            <a:r>
              <a:rPr lang="zh-CN" altLang="en-US" b="1" i="0">
                <a:solidFill>
                  <a:srgbClr val="1C1917"/>
                </a:solidFill>
                <a:effectLst/>
                <a:latin typeface="-apple-system"/>
              </a:rPr>
              <a:t>一、问题与挑战</a:t>
            </a:r>
            <a:endParaRPr lang="zh-CN" altLang="en-US" b="1" i="0">
              <a:solidFill>
                <a:srgbClr val="1C1917"/>
              </a:solidFill>
              <a:effectLst/>
              <a:latin typeface="-apple-system"/>
            </a:endParaRPr>
          </a:p>
          <a:p>
            <a:pPr marL="342900" indent="-342900" algn="l">
              <a:buFont typeface="+mj-lt"/>
              <a:buAutoNum type="arabicPeriod"/>
            </a:pPr>
            <a:r>
              <a:rPr>
                <a:solidFill>
                  <a:srgbClr val="1C1917"/>
                </a:solidFill>
                <a:effectLst/>
                <a:latin typeface="-apple-system"/>
                <a:sym typeface="+mn-ea"/>
              </a:rPr>
              <a:t>项目进度任需加快，针对前后端的项目周任务应</a:t>
            </a:r>
            <a:r>
              <a:rPr>
                <a:solidFill>
                  <a:srgbClr val="1C1917"/>
                </a:solidFill>
                <a:effectLst/>
                <a:latin typeface="-apple-system"/>
                <a:sym typeface="+mn-ea"/>
              </a:rPr>
              <a:t>加大工作量</a:t>
            </a:r>
            <a:endParaRPr>
              <a:solidFill>
                <a:srgbClr val="1C1917"/>
              </a:solidFill>
              <a:effectLst/>
              <a:latin typeface="-apple-system"/>
              <a:sym typeface="+mn-ea"/>
            </a:endParaRPr>
          </a:p>
          <a:p>
            <a:pPr marL="342900" indent="-342900" algn="l">
              <a:buFont typeface="+mj-lt"/>
              <a:buAutoNum type="arabicPeriod"/>
            </a:pPr>
            <a:r>
              <a:rPr>
                <a:solidFill>
                  <a:srgbClr val="1C1917"/>
                </a:solidFill>
                <a:effectLst/>
                <a:latin typeface="-apple-system"/>
                <a:sym typeface="+mn-ea"/>
              </a:rPr>
              <a:t>在如何加入项目佣金，如何联系区块链</a:t>
            </a:r>
            <a:r>
              <a:rPr>
                <a:solidFill>
                  <a:srgbClr val="1C1917"/>
                </a:solidFill>
                <a:effectLst/>
                <a:latin typeface="-apple-system"/>
                <a:sym typeface="+mn-ea"/>
              </a:rPr>
              <a:t>支付依旧存在疑惑</a:t>
            </a:r>
            <a:endParaRPr>
              <a:solidFill>
                <a:srgbClr val="1C1917"/>
              </a:solidFill>
              <a:effectLst/>
              <a:latin typeface="-apple-system"/>
              <a:sym typeface="+mn-ea"/>
            </a:endParaRPr>
          </a:p>
          <a:p>
            <a:pPr marL="342900" indent="-342900" algn="l">
              <a:buFont typeface="+mj-lt"/>
              <a:buAutoNum type="arabicPeriod"/>
            </a:pPr>
            <a:r>
              <a:rPr>
                <a:solidFill>
                  <a:srgbClr val="1C1917"/>
                </a:solidFill>
                <a:effectLst/>
                <a:latin typeface="-apple-system"/>
                <a:sym typeface="+mn-ea"/>
              </a:rPr>
              <a:t>项目前端依旧存在部分问题，不够对用户</a:t>
            </a:r>
            <a:r>
              <a:rPr>
                <a:solidFill>
                  <a:srgbClr val="1C1917"/>
                </a:solidFill>
                <a:effectLst/>
                <a:latin typeface="-apple-system"/>
                <a:sym typeface="+mn-ea"/>
              </a:rPr>
              <a:t>友好</a:t>
            </a:r>
            <a:endParaRPr>
              <a:solidFill>
                <a:srgbClr val="1C1917"/>
              </a:solidFill>
              <a:effectLst/>
              <a:latin typeface="-apple-system"/>
              <a:sym typeface="+mn-ea"/>
            </a:endParaRPr>
          </a:p>
          <a:p>
            <a:pPr marL="0" indent="0" algn="l">
              <a:buFont typeface="+mj-lt"/>
              <a:buNone/>
            </a:pPr>
            <a:r>
              <a:rPr b="1">
                <a:solidFill>
                  <a:srgbClr val="1C1917"/>
                </a:solidFill>
                <a:effectLst/>
                <a:latin typeface="-apple-system"/>
                <a:sym typeface="+mn-ea"/>
              </a:rPr>
              <a:t>二、资源需求</a:t>
            </a:r>
            <a:endParaRPr b="1">
              <a:solidFill>
                <a:srgbClr val="1C1917"/>
              </a:solidFill>
              <a:effectLst/>
              <a:latin typeface="-apple-system"/>
              <a:sym typeface="+mn-ea"/>
            </a:endParaRPr>
          </a:p>
          <a:p>
            <a:pPr marL="342900" indent="-342900" algn="l">
              <a:buFont typeface="+mj-lt"/>
              <a:buAutoNum type="arabicPeriod"/>
            </a:pPr>
            <a:r>
              <a:rPr>
                <a:solidFill>
                  <a:schemeClr val="tx1"/>
                </a:solidFill>
                <a:effectLst/>
                <a:latin typeface="-apple-system"/>
                <a:sym typeface="+mn-ea"/>
              </a:rPr>
              <a:t>完成区块链支付（项目和区块链技术整合使用）的指导意见和</a:t>
            </a:r>
            <a:r>
              <a:rPr>
                <a:solidFill>
                  <a:schemeClr val="tx1"/>
                </a:solidFill>
                <a:effectLst/>
                <a:latin typeface="-apple-system"/>
                <a:sym typeface="+mn-ea"/>
              </a:rPr>
              <a:t>资源</a:t>
            </a:r>
            <a:endParaRPr>
              <a:solidFill>
                <a:schemeClr val="tx1"/>
              </a:solidFill>
              <a:effectLst/>
              <a:latin typeface="-apple-system"/>
              <a:sym typeface="+mn-ea"/>
            </a:endParaRPr>
          </a:p>
          <a:p>
            <a:pPr marL="342900" indent="-342900" algn="l">
              <a:buFont typeface="+mj-lt"/>
              <a:buAutoNum type="arabicPeriod"/>
            </a:pPr>
            <a:r>
              <a:rPr>
                <a:solidFill>
                  <a:schemeClr val="tx1"/>
                </a:solidFill>
                <a:effectLst/>
                <a:latin typeface="-apple-system"/>
                <a:sym typeface="+mn-ea"/>
              </a:rPr>
              <a:t>前端友好型项目参考</a:t>
            </a:r>
            <a:r>
              <a:rPr>
                <a:solidFill>
                  <a:schemeClr val="tx1"/>
                </a:solidFill>
                <a:effectLst/>
                <a:latin typeface="-apple-system"/>
                <a:sym typeface="+mn-ea"/>
              </a:rPr>
              <a:t>资源</a:t>
            </a:r>
            <a:endParaRPr>
              <a:solidFill>
                <a:schemeClr val="tx1"/>
              </a:solidFill>
              <a:effectLst/>
              <a:latin typeface="-apple-system"/>
              <a:sym typeface="+mn-ea"/>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本周组员自评</a:t>
            </a:r>
            <a:endParaRPr lang="zh-CN" altLang="en-US"/>
          </a:p>
        </p:txBody>
      </p:sp>
      <p:graphicFrame>
        <p:nvGraphicFramePr>
          <p:cNvPr id="4" name="表格 4"/>
          <p:cNvGraphicFramePr>
            <a:graphicFrameLocks noGrp="1"/>
          </p:cNvGraphicFramePr>
          <p:nvPr>
            <p:ph idx="1"/>
            <p:custDataLst>
              <p:tags r:id="rId1"/>
            </p:custDataLst>
          </p:nvPr>
        </p:nvGraphicFramePr>
        <p:xfrm>
          <a:off x="409575" y="1463040"/>
          <a:ext cx="8680450" cy="3716020"/>
        </p:xfrm>
        <a:graphic>
          <a:graphicData uri="http://schemas.openxmlformats.org/drawingml/2006/table">
            <a:tbl>
              <a:tblPr firstRow="1" bandRow="1">
                <a:tableStyleId>{5C22544A-7EE6-4342-B048-85BDC9FD1C3A}</a:tableStyleId>
              </a:tblPr>
              <a:tblGrid>
                <a:gridCol w="1736090"/>
                <a:gridCol w="1736090"/>
                <a:gridCol w="1736090"/>
                <a:gridCol w="1736090"/>
                <a:gridCol w="1736090"/>
              </a:tblGrid>
              <a:tr h="412115">
                <a:tc>
                  <a:txBody>
                    <a:bodyPr/>
                    <a:lstStyle/>
                    <a:p>
                      <a:pPr algn="ctr"/>
                      <a:r>
                        <a:rPr lang="zh-CN" altLang="en-US"/>
                        <a:t>评价指标</a:t>
                      </a:r>
                      <a:endParaRPr lang="zh-CN" altLang="en-US"/>
                    </a:p>
                  </a:txBody>
                  <a:tcPr/>
                </a:tc>
                <a:tc>
                  <a:txBody>
                    <a:bodyPr/>
                    <a:lstStyle/>
                    <a:p>
                      <a:pPr algn="ctr"/>
                      <a:r>
                        <a:rPr lang="zh-CN" altLang="en-US"/>
                        <a:t>徐峰</a:t>
                      </a:r>
                      <a:endParaRPr lang="zh-CN" altLang="en-US"/>
                    </a:p>
                  </a:txBody>
                  <a:tcPr/>
                </a:tc>
                <a:tc>
                  <a:txBody>
                    <a:bodyPr/>
                    <a:lstStyle/>
                    <a:p>
                      <a:pPr algn="ctr"/>
                      <a:r>
                        <a:rPr lang="zh-CN" altLang="en-US"/>
                        <a:t>曾思</a:t>
                      </a:r>
                      <a:r>
                        <a:rPr lang="zh-CN" altLang="en-US"/>
                        <a:t>雨</a:t>
                      </a:r>
                      <a:endParaRPr lang="zh-CN" altLang="en-US"/>
                    </a:p>
                  </a:txBody>
                  <a:tcPr/>
                </a:tc>
                <a:tc>
                  <a:txBody>
                    <a:bodyPr/>
                    <a:lstStyle/>
                    <a:p>
                      <a:pPr algn="ctr"/>
                      <a:r>
                        <a:rPr lang="zh-CN" altLang="en-US"/>
                        <a:t>李钰</a:t>
                      </a:r>
                      <a:r>
                        <a:rPr lang="zh-CN" altLang="en-US"/>
                        <a:t>晨</a:t>
                      </a:r>
                      <a:endParaRPr lang="zh-CN" altLang="en-US"/>
                    </a:p>
                  </a:txBody>
                  <a:tcPr/>
                </a:tc>
                <a:tc>
                  <a:txBody>
                    <a:bodyPr/>
                    <a:lstStyle/>
                    <a:p>
                      <a:pPr algn="ctr"/>
                      <a:r>
                        <a:rPr lang="zh-CN" altLang="en-US"/>
                        <a:t>张雅</a:t>
                      </a:r>
                      <a:r>
                        <a:rPr lang="zh-CN" altLang="en-US"/>
                        <a:t>萍</a:t>
                      </a:r>
                      <a:endParaRPr lang="zh-CN" altLang="en-US"/>
                    </a:p>
                  </a:txBody>
                  <a:tcPr/>
                </a:tc>
              </a:tr>
              <a:tr h="411480">
                <a:tc>
                  <a:txBody>
                    <a:bodyPr/>
                    <a:lstStyle/>
                    <a:p>
                      <a:pPr algn="ctr"/>
                      <a:r>
                        <a:rPr lang="zh-CN" altLang="en-US" sz="1800" b="0" i="0" kern="1200">
                          <a:solidFill>
                            <a:schemeClr val="dk1"/>
                          </a:solidFill>
                          <a:effectLst/>
                          <a:latin typeface="+mn-lt"/>
                          <a:ea typeface="+mn-ea"/>
                          <a:cs typeface="+mn-cs"/>
                        </a:rPr>
                        <a:t>项目管理</a:t>
                      </a:r>
                      <a:endParaRPr lang="zh-CN" altLang="en-US"/>
                    </a:p>
                  </a:txBody>
                  <a:tcPr/>
                </a:tc>
                <a:tc>
                  <a:txBody>
                    <a:bodyPr/>
                    <a:lstStyle/>
                    <a:p>
                      <a:r>
                        <a:rPr lang="en-US" altLang="zh-CN"/>
                        <a:t>               5</a:t>
                      </a:r>
                      <a:endParaRPr lang="en-US" altLang="zh-CN"/>
                    </a:p>
                  </a:txBody>
                  <a:tcPr/>
                </a:tc>
                <a:tc>
                  <a:txBody>
                    <a:bodyPr/>
                    <a:lstStyle/>
                    <a:p>
                      <a:r>
                        <a:rPr lang="en-US" altLang="zh-CN"/>
                        <a:t>               3</a:t>
                      </a:r>
                      <a:endParaRPr lang="en-US" altLang="zh-CN"/>
                    </a:p>
                  </a:txBody>
                  <a:tcPr/>
                </a:tc>
                <a:tc>
                  <a:txBody>
                    <a:bodyPr/>
                    <a:lstStyle/>
                    <a:p>
                      <a:r>
                        <a:rPr lang="en-US" altLang="zh-CN"/>
                        <a:t>               3</a:t>
                      </a:r>
                      <a:endParaRPr lang="en-US" altLang="zh-CN"/>
                    </a:p>
                  </a:txBody>
                  <a:tcPr/>
                </a:tc>
                <a:tc>
                  <a:txBody>
                    <a:bodyPr/>
                    <a:lstStyle/>
                    <a:p>
                      <a:r>
                        <a:rPr lang="en-US" altLang="zh-CN"/>
                        <a:t>               4</a:t>
                      </a:r>
                      <a:endParaRPr lang="en-US" altLang="zh-CN"/>
                    </a:p>
                  </a:txBody>
                  <a:tcPr/>
                </a:tc>
              </a:tr>
              <a:tr h="412115">
                <a:tc>
                  <a:txBody>
                    <a:bodyPr/>
                    <a:lstStyle/>
                    <a:p>
                      <a:pPr algn="ctr"/>
                      <a:r>
                        <a:rPr lang="zh-CN" altLang="en-US" sz="1800" b="0" i="0" kern="1200">
                          <a:solidFill>
                            <a:schemeClr val="dk1"/>
                          </a:solidFill>
                          <a:effectLst/>
                          <a:latin typeface="+mn-lt"/>
                          <a:ea typeface="+mn-ea"/>
                          <a:cs typeface="+mn-cs"/>
                        </a:rPr>
                        <a:t>技术能力</a:t>
                      </a:r>
                      <a:endParaRPr lang="zh-CN" altLang="en-US"/>
                    </a:p>
                  </a:txBody>
                  <a:tcPr/>
                </a:tc>
                <a:tc>
                  <a:txBody>
                    <a:bodyPr/>
                    <a:lstStyle/>
                    <a:p>
                      <a:r>
                        <a:rPr lang="en-US" altLang="zh-CN"/>
                        <a:t>               3</a:t>
                      </a:r>
                      <a:endParaRPr lang="en-US" altLang="zh-CN"/>
                    </a:p>
                  </a:txBody>
                  <a:tcPr/>
                </a:tc>
                <a:tc>
                  <a:txBody>
                    <a:bodyPr/>
                    <a:lstStyle/>
                    <a:p>
                      <a:r>
                        <a:rPr lang="en-US" altLang="zh-CN"/>
                        <a:t>               4</a:t>
                      </a:r>
                      <a:endParaRPr lang="en-US" altLang="zh-CN"/>
                    </a:p>
                  </a:txBody>
                  <a:tcPr/>
                </a:tc>
                <a:tc>
                  <a:txBody>
                    <a:bodyPr/>
                    <a:lstStyle/>
                    <a:p>
                      <a:r>
                        <a:rPr lang="en-US" altLang="zh-CN"/>
                        <a:t>               5</a:t>
                      </a:r>
                      <a:endParaRPr lang="en-US" altLang="zh-CN"/>
                    </a:p>
                  </a:txBody>
                  <a:tcPr/>
                </a:tc>
                <a:tc>
                  <a:txBody>
                    <a:bodyPr/>
                    <a:lstStyle/>
                    <a:p>
                      <a:r>
                        <a:rPr lang="en-US" altLang="zh-CN"/>
                        <a:t>               4</a:t>
                      </a:r>
                      <a:endParaRPr lang="en-US" altLang="zh-CN"/>
                    </a:p>
                  </a:txBody>
                  <a:tcPr/>
                </a:tc>
              </a:tr>
              <a:tr h="412115">
                <a:tc>
                  <a:txBody>
                    <a:bodyPr/>
                    <a:lstStyle/>
                    <a:p>
                      <a:pPr algn="ctr"/>
                      <a:r>
                        <a:rPr lang="zh-CN" altLang="en-US" sz="1800" b="0" i="0" kern="1200">
                          <a:solidFill>
                            <a:schemeClr val="dk1"/>
                          </a:solidFill>
                          <a:effectLst/>
                          <a:latin typeface="+mn-lt"/>
                          <a:ea typeface="+mn-ea"/>
                          <a:cs typeface="+mn-cs"/>
                        </a:rPr>
                        <a:t>沟通协作</a:t>
                      </a:r>
                      <a:endParaRPr lang="zh-CN" altLang="en-US"/>
                    </a:p>
                  </a:txBody>
                  <a:tcPr/>
                </a:tc>
                <a:tc>
                  <a:txBody>
                    <a:bodyPr/>
                    <a:lstStyle/>
                    <a:p>
                      <a:r>
                        <a:rPr lang="en-US" altLang="zh-CN"/>
                        <a:t>               5</a:t>
                      </a:r>
                      <a:endParaRPr lang="en-US" altLang="zh-CN"/>
                    </a:p>
                  </a:txBody>
                  <a:tcPr/>
                </a:tc>
                <a:tc>
                  <a:txBody>
                    <a:bodyPr/>
                    <a:lstStyle/>
                    <a:p>
                      <a:r>
                        <a:rPr lang="en-US" altLang="zh-CN"/>
                        <a:t>               4</a:t>
                      </a:r>
                      <a:endParaRPr lang="en-US" altLang="zh-CN"/>
                    </a:p>
                  </a:txBody>
                  <a:tcPr/>
                </a:tc>
                <a:tc>
                  <a:txBody>
                    <a:bodyPr/>
                    <a:lstStyle/>
                    <a:p>
                      <a:r>
                        <a:rPr lang="en-US" altLang="zh-CN"/>
                        <a:t>               4</a:t>
                      </a:r>
                      <a:endParaRPr lang="en-US" altLang="zh-CN"/>
                    </a:p>
                  </a:txBody>
                  <a:tcPr/>
                </a:tc>
                <a:tc>
                  <a:txBody>
                    <a:bodyPr/>
                    <a:lstStyle/>
                    <a:p>
                      <a:r>
                        <a:rPr lang="en-US" altLang="zh-CN"/>
                        <a:t>               4</a:t>
                      </a:r>
                      <a:endParaRPr lang="en-US" altLang="zh-CN"/>
                    </a:p>
                  </a:txBody>
                  <a:tcPr/>
                </a:tc>
              </a:tr>
              <a:tr h="410845">
                <a:tc>
                  <a:txBody>
                    <a:bodyPr/>
                    <a:lstStyle/>
                    <a:p>
                      <a:pPr algn="ctr"/>
                      <a:r>
                        <a:rPr lang="zh-CN" altLang="en-US" sz="1800" b="0" i="0" kern="1200">
                          <a:solidFill>
                            <a:schemeClr val="dk1"/>
                          </a:solidFill>
                          <a:effectLst/>
                          <a:latin typeface="+mn-lt"/>
                          <a:ea typeface="+mn-ea"/>
                          <a:cs typeface="+mn-cs"/>
                        </a:rPr>
                        <a:t>完成任务质量</a:t>
                      </a:r>
                      <a:endParaRPr lang="zh-CN" altLang="en-US"/>
                    </a:p>
                  </a:txBody>
                  <a:tcPr/>
                </a:tc>
                <a:tc>
                  <a:txBody>
                    <a:bodyPr/>
                    <a:lstStyle/>
                    <a:p>
                      <a:r>
                        <a:rPr lang="en-US" altLang="zh-CN"/>
                        <a:t>               4</a:t>
                      </a:r>
                      <a:endParaRPr lang="en-US" altLang="zh-CN"/>
                    </a:p>
                  </a:txBody>
                  <a:tcPr/>
                </a:tc>
                <a:tc>
                  <a:txBody>
                    <a:bodyPr/>
                    <a:lstStyle/>
                    <a:p>
                      <a:r>
                        <a:rPr lang="en-US" altLang="zh-CN"/>
                        <a:t>               4</a:t>
                      </a:r>
                      <a:endParaRPr lang="en-US" altLang="zh-CN"/>
                    </a:p>
                  </a:txBody>
                  <a:tcPr/>
                </a:tc>
                <a:tc>
                  <a:txBody>
                    <a:bodyPr/>
                    <a:lstStyle/>
                    <a:p>
                      <a:r>
                        <a:rPr lang="en-US" altLang="zh-CN"/>
                        <a:t>               4</a:t>
                      </a:r>
                      <a:endParaRPr lang="en-US" altLang="zh-CN"/>
                    </a:p>
                  </a:txBody>
                  <a:tcPr/>
                </a:tc>
                <a:tc>
                  <a:txBody>
                    <a:bodyPr/>
                    <a:lstStyle/>
                    <a:p>
                      <a:r>
                        <a:rPr lang="en-US" altLang="zh-CN"/>
                        <a:t>               4</a:t>
                      </a:r>
                      <a:endParaRPr lang="en-US" altLang="zh-CN"/>
                    </a:p>
                  </a:txBody>
                  <a:tcPr/>
                </a:tc>
              </a:tr>
              <a:tr h="411480">
                <a:tc>
                  <a:txBody>
                    <a:bodyPr/>
                    <a:lstStyle/>
                    <a:p>
                      <a:pPr algn="ctr"/>
                      <a:r>
                        <a:rPr lang="zh-CN" altLang="en-US" sz="1800" b="0" i="0" kern="1200">
                          <a:solidFill>
                            <a:schemeClr val="dk1"/>
                          </a:solidFill>
                          <a:effectLst/>
                          <a:latin typeface="+mn-lt"/>
                          <a:ea typeface="+mn-ea"/>
                          <a:cs typeface="+mn-cs"/>
                        </a:rPr>
                        <a:t>时间管理</a:t>
                      </a:r>
                      <a:endParaRPr lang="zh-CN" altLang="en-US"/>
                    </a:p>
                  </a:txBody>
                  <a:tcPr/>
                </a:tc>
                <a:tc>
                  <a:txBody>
                    <a:bodyPr/>
                    <a:lstStyle/>
                    <a:p>
                      <a:r>
                        <a:rPr lang="en-US" altLang="zh-CN"/>
                        <a:t>               3</a:t>
                      </a:r>
                      <a:endParaRPr lang="en-US" altLang="zh-CN"/>
                    </a:p>
                  </a:txBody>
                  <a:tcPr/>
                </a:tc>
                <a:tc>
                  <a:txBody>
                    <a:bodyPr/>
                    <a:lstStyle/>
                    <a:p>
                      <a:r>
                        <a:rPr lang="en-US" altLang="zh-CN"/>
                        <a:t>               4</a:t>
                      </a:r>
                      <a:endParaRPr lang="en-US" altLang="zh-CN"/>
                    </a:p>
                  </a:txBody>
                  <a:tcPr/>
                </a:tc>
                <a:tc>
                  <a:txBody>
                    <a:bodyPr/>
                    <a:lstStyle/>
                    <a:p>
                      <a:r>
                        <a:rPr lang="en-US" altLang="zh-CN"/>
                        <a:t>               3</a:t>
                      </a:r>
                      <a:endParaRPr lang="en-US" altLang="zh-CN"/>
                    </a:p>
                  </a:txBody>
                  <a:tcPr/>
                </a:tc>
                <a:tc>
                  <a:txBody>
                    <a:bodyPr/>
                    <a:lstStyle/>
                    <a:p>
                      <a:r>
                        <a:rPr lang="en-US" altLang="zh-CN"/>
                        <a:t>               3</a:t>
                      </a:r>
                      <a:endParaRPr lang="en-US" altLang="zh-CN"/>
                    </a:p>
                  </a:txBody>
                  <a:tcPr/>
                </a:tc>
              </a:tr>
              <a:tr h="412115">
                <a:tc>
                  <a:txBody>
                    <a:bodyPr/>
                    <a:lstStyle/>
                    <a:p>
                      <a:pPr algn="ctr"/>
                      <a:r>
                        <a:rPr lang="zh-CN" altLang="en-US" sz="1800" b="0" i="0" kern="1200">
                          <a:solidFill>
                            <a:schemeClr val="dk1"/>
                          </a:solidFill>
                          <a:effectLst/>
                          <a:latin typeface="+mn-lt"/>
                          <a:ea typeface="+mn-ea"/>
                          <a:cs typeface="+mn-cs"/>
                        </a:rPr>
                        <a:t>创新能力</a:t>
                      </a:r>
                      <a:endParaRPr lang="zh-CN" altLang="en-US"/>
                    </a:p>
                  </a:txBody>
                  <a:tcPr/>
                </a:tc>
                <a:tc>
                  <a:txBody>
                    <a:bodyPr/>
                    <a:lstStyle/>
                    <a:p>
                      <a:r>
                        <a:rPr lang="en-US" altLang="zh-CN"/>
                        <a:t>               3</a:t>
                      </a:r>
                      <a:endParaRPr lang="en-US" altLang="zh-CN"/>
                    </a:p>
                  </a:txBody>
                  <a:tcPr/>
                </a:tc>
                <a:tc>
                  <a:txBody>
                    <a:bodyPr/>
                    <a:lstStyle/>
                    <a:p>
                      <a:r>
                        <a:rPr lang="en-US" altLang="zh-CN"/>
                        <a:t>               4</a:t>
                      </a:r>
                      <a:endParaRPr lang="en-US" altLang="zh-CN"/>
                    </a:p>
                  </a:txBody>
                  <a:tcPr/>
                </a:tc>
                <a:tc>
                  <a:txBody>
                    <a:bodyPr/>
                    <a:lstStyle/>
                    <a:p>
                      <a:r>
                        <a:rPr lang="en-US" altLang="zh-CN"/>
                        <a:t>               4</a:t>
                      </a:r>
                      <a:endParaRPr lang="en-US" altLang="zh-CN"/>
                    </a:p>
                  </a:txBody>
                  <a:tcPr/>
                </a:tc>
                <a:tc>
                  <a:txBody>
                    <a:bodyPr/>
                    <a:lstStyle/>
                    <a:p>
                      <a:r>
                        <a:rPr lang="en-US" altLang="zh-CN"/>
                        <a:t>               4</a:t>
                      </a:r>
                      <a:endParaRPr lang="en-US" altLang="zh-CN"/>
                    </a:p>
                  </a:txBody>
                  <a:tcPr/>
                </a:tc>
              </a:tr>
              <a:tr h="421640">
                <a:tc>
                  <a:txBody>
                    <a:bodyPr/>
                    <a:lstStyle/>
                    <a:p>
                      <a:pPr algn="ctr"/>
                      <a:r>
                        <a:rPr lang="zh-CN" altLang="en-US" sz="1800" b="0" i="0" kern="1200">
                          <a:solidFill>
                            <a:schemeClr val="dk1"/>
                          </a:solidFill>
                          <a:effectLst/>
                          <a:latin typeface="+mn-lt"/>
                          <a:ea typeface="+mn-ea"/>
                          <a:cs typeface="+mn-cs"/>
                        </a:rPr>
                        <a:t>文档质量</a:t>
                      </a:r>
                      <a:endParaRPr lang="zh-CN" altLang="en-US"/>
                    </a:p>
                  </a:txBody>
                  <a:tcPr/>
                </a:tc>
                <a:tc>
                  <a:txBody>
                    <a:bodyPr/>
                    <a:lstStyle/>
                    <a:p>
                      <a:r>
                        <a:rPr lang="en-US" altLang="zh-CN"/>
                        <a:t>               4</a:t>
                      </a:r>
                      <a:endParaRPr lang="en-US" altLang="zh-CN"/>
                    </a:p>
                  </a:txBody>
                  <a:tcPr/>
                </a:tc>
                <a:tc>
                  <a:txBody>
                    <a:bodyPr/>
                    <a:lstStyle/>
                    <a:p>
                      <a:r>
                        <a:rPr lang="en-US" altLang="zh-CN"/>
                        <a:t>               4</a:t>
                      </a:r>
                      <a:endParaRPr lang="en-US" altLang="zh-CN"/>
                    </a:p>
                  </a:txBody>
                  <a:tcPr/>
                </a:tc>
                <a:tc>
                  <a:txBody>
                    <a:bodyPr/>
                    <a:lstStyle/>
                    <a:p>
                      <a:r>
                        <a:rPr lang="en-US" altLang="zh-CN"/>
                        <a:t>               4</a:t>
                      </a:r>
                      <a:endParaRPr lang="en-US" altLang="zh-CN"/>
                    </a:p>
                  </a:txBody>
                  <a:tcPr/>
                </a:tc>
                <a:tc>
                  <a:txBody>
                    <a:bodyPr/>
                    <a:lstStyle/>
                    <a:p>
                      <a:r>
                        <a:rPr lang="en-US" altLang="zh-CN"/>
                        <a:t>               4</a:t>
                      </a:r>
                      <a:endParaRPr lang="en-US" altLang="zh-CN"/>
                    </a:p>
                  </a:txBody>
                  <a:tcPr/>
                </a:tc>
              </a:tr>
              <a:tr h="412115">
                <a:tc>
                  <a:txBody>
                    <a:bodyPr/>
                    <a:lstStyle/>
                    <a:p>
                      <a:pPr algn="ctr"/>
                      <a:r>
                        <a:rPr lang="zh-CN" altLang="en-US"/>
                        <a:t>小计</a:t>
                      </a:r>
                      <a:endParaRPr lang="zh-CN" altLang="en-US"/>
                    </a:p>
                  </a:txBody>
                  <a:tcPr/>
                </a:tc>
                <a:tc>
                  <a:txBody>
                    <a:bodyPr/>
                    <a:lstStyle/>
                    <a:p>
                      <a:r>
                        <a:rPr lang="en-US" altLang="zh-CN"/>
                        <a:t>              27</a:t>
                      </a:r>
                      <a:endParaRPr lang="en-US" altLang="zh-CN"/>
                    </a:p>
                  </a:txBody>
                  <a:tcPr/>
                </a:tc>
                <a:tc>
                  <a:txBody>
                    <a:bodyPr/>
                    <a:lstStyle/>
                    <a:p>
                      <a:r>
                        <a:rPr lang="en-US" altLang="zh-CN"/>
                        <a:t>              27</a:t>
                      </a:r>
                      <a:endParaRPr lang="en-US" altLang="zh-CN"/>
                    </a:p>
                  </a:txBody>
                  <a:tcPr/>
                </a:tc>
                <a:tc>
                  <a:txBody>
                    <a:bodyPr/>
                    <a:lstStyle/>
                    <a:p>
                      <a:r>
                        <a:rPr lang="en-US" altLang="zh-CN"/>
                        <a:t>              27</a:t>
                      </a:r>
                      <a:endParaRPr lang="en-US" altLang="zh-CN"/>
                    </a:p>
                  </a:txBody>
                  <a:tcPr/>
                </a:tc>
                <a:tc>
                  <a:txBody>
                    <a:bodyPr/>
                    <a:lstStyle/>
                    <a:p>
                      <a:r>
                        <a:rPr lang="en-US" altLang="zh-CN"/>
                        <a:t>              27</a:t>
                      </a:r>
                      <a:endParaRPr lang="en-US" altLang="zh-CN"/>
                    </a:p>
                  </a:txBody>
                  <a:tcPr/>
                </a:tc>
              </a:tr>
            </a:tbl>
          </a:graphicData>
        </a:graphic>
      </p:graphicFrame>
      <p:pic>
        <p:nvPicPr>
          <p:cNvPr id="8" name="图片 7"/>
          <p:cNvPicPr>
            <a:picLocks noChangeAspect="1"/>
          </p:cNvPicPr>
          <p:nvPr/>
        </p:nvPicPr>
        <p:blipFill>
          <a:blip r:embed="rId2"/>
          <a:srcRect r="10578"/>
          <a:stretch>
            <a:fillRect/>
          </a:stretch>
        </p:blipFill>
        <p:spPr>
          <a:xfrm>
            <a:off x="9330055" y="532130"/>
            <a:ext cx="2700020" cy="59531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11575" y="97225"/>
            <a:ext cx="10969200" cy="705600"/>
          </a:xfrm>
        </p:spPr>
        <p:txBody>
          <a:bodyPr/>
          <a:lstStyle/>
          <a:p>
            <a:r>
              <a:rPr lang="zh-CN" altLang="en-US" b="0" i="0">
                <a:solidFill>
                  <a:srgbClr val="0D0D0D"/>
                </a:solidFill>
                <a:effectLst/>
                <a:latin typeface="Söhne"/>
              </a:rPr>
              <a:t>每个指标的评分标准，每个标准分为</a:t>
            </a:r>
            <a:r>
              <a:rPr lang="en-US" altLang="zh-CN" b="0" i="0">
                <a:solidFill>
                  <a:srgbClr val="0D0D0D"/>
                </a:solidFill>
                <a:effectLst/>
                <a:latin typeface="Söhne"/>
              </a:rPr>
              <a:t>0</a:t>
            </a:r>
            <a:r>
              <a:rPr lang="zh-CN" altLang="en-US" b="0" i="0">
                <a:solidFill>
                  <a:srgbClr val="0D0D0D"/>
                </a:solidFill>
                <a:effectLst/>
                <a:latin typeface="Söhne"/>
              </a:rPr>
              <a:t>到</a:t>
            </a:r>
            <a:r>
              <a:rPr lang="en-US" altLang="zh-CN" b="0" i="0">
                <a:solidFill>
                  <a:srgbClr val="0D0D0D"/>
                </a:solidFill>
                <a:effectLst/>
                <a:latin typeface="Söhne"/>
              </a:rPr>
              <a:t>5</a:t>
            </a:r>
            <a:r>
              <a:rPr lang="zh-CN" altLang="en-US" b="0" i="0">
                <a:solidFill>
                  <a:srgbClr val="0D0D0D"/>
                </a:solidFill>
                <a:effectLst/>
                <a:latin typeface="Söhne"/>
              </a:rPr>
              <a:t>分</a:t>
            </a:r>
            <a:endParaRPr lang="zh-CN" altLang="en-US"/>
          </a:p>
        </p:txBody>
      </p:sp>
      <p:sp>
        <p:nvSpPr>
          <p:cNvPr id="3" name="内容占位符 2"/>
          <p:cNvSpPr>
            <a:spLocks noGrp="1"/>
          </p:cNvSpPr>
          <p:nvPr>
            <p:ph idx="1"/>
          </p:nvPr>
        </p:nvSpPr>
        <p:spPr>
          <a:xfrm>
            <a:off x="109855" y="930275"/>
            <a:ext cx="6609080" cy="4997450"/>
          </a:xfrm>
        </p:spPr>
        <p:txBody>
          <a:bodyPr>
            <a:noAutofit/>
          </a:bodyPr>
          <a:lstStyle/>
          <a:p>
            <a:pPr algn="l">
              <a:lnSpc>
                <a:spcPts val="1200"/>
              </a:lnSpc>
              <a:buFont typeface="+mj-lt"/>
              <a:buAutoNum type="arabicPeriod"/>
            </a:pPr>
            <a:r>
              <a:rPr lang="zh-CN" altLang="en-US" sz="1200" b="1" i="0">
                <a:solidFill>
                  <a:srgbClr val="0D0D0D"/>
                </a:solidFill>
                <a:effectLst/>
                <a:latin typeface="Söhne"/>
              </a:rPr>
              <a:t>项目管理</a:t>
            </a:r>
            <a:r>
              <a:rPr lang="zh-CN" altLang="en-US" sz="1200" b="0" i="0">
                <a:solidFill>
                  <a:srgbClr val="0D0D0D"/>
                </a:solidFill>
                <a:effectLst/>
                <a:latin typeface="Söhne"/>
              </a:rPr>
              <a:t>：</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0</a:t>
            </a:r>
            <a:r>
              <a:rPr lang="zh-CN" altLang="en-US" sz="1200" b="0" i="0">
                <a:solidFill>
                  <a:srgbClr val="0D0D0D"/>
                </a:solidFill>
                <a:effectLst/>
                <a:latin typeface="Söhne"/>
              </a:rPr>
              <a:t>分：完全没有组织和管理能力，项目进展混乱，无法按时完成任务。</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1</a:t>
            </a:r>
            <a:r>
              <a:rPr lang="zh-CN" altLang="en-US" sz="1200" b="0" i="0">
                <a:solidFill>
                  <a:srgbClr val="0D0D0D"/>
                </a:solidFill>
                <a:effectLst/>
                <a:latin typeface="Söhne"/>
              </a:rPr>
              <a:t>分：管理能力较弱，项目进展缓慢，常常需要他人提醒才能完成任务。</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3</a:t>
            </a:r>
            <a:r>
              <a:rPr lang="zh-CN" altLang="en-US" sz="1200" b="0" i="0">
                <a:solidFill>
                  <a:srgbClr val="0D0D0D"/>
                </a:solidFill>
                <a:effectLst/>
                <a:latin typeface="Söhne"/>
              </a:rPr>
              <a:t>分：具备基本的项目管理能力，能够合理分配任务和资源，按时完成项目阶段性目标。</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5</a:t>
            </a:r>
            <a:r>
              <a:rPr lang="zh-CN" altLang="en-US" sz="1200" b="0" i="0">
                <a:solidFill>
                  <a:srgbClr val="0D0D0D"/>
                </a:solidFill>
                <a:effectLst/>
                <a:latin typeface="Söhne"/>
              </a:rPr>
              <a:t>分：出色的项目管理能力，能够有效规划、执行和监控项目进度，确保项目按时高质量完成。</a:t>
            </a:r>
            <a:endParaRPr lang="zh-CN" altLang="en-US" sz="1200" b="0" i="0">
              <a:solidFill>
                <a:srgbClr val="0D0D0D"/>
              </a:solidFill>
              <a:effectLst/>
              <a:latin typeface="Söhne"/>
            </a:endParaRPr>
          </a:p>
          <a:p>
            <a:pPr algn="l">
              <a:lnSpc>
                <a:spcPts val="1200"/>
              </a:lnSpc>
              <a:buFont typeface="+mj-lt"/>
              <a:buAutoNum type="arabicPeriod"/>
            </a:pPr>
            <a:r>
              <a:rPr lang="zh-CN" altLang="en-US" sz="1200" b="1" i="0">
                <a:solidFill>
                  <a:srgbClr val="0D0D0D"/>
                </a:solidFill>
                <a:effectLst/>
                <a:latin typeface="Söhne"/>
              </a:rPr>
              <a:t>技术能力</a:t>
            </a:r>
            <a:r>
              <a:rPr lang="zh-CN" altLang="en-US" sz="1200" b="0" i="0">
                <a:solidFill>
                  <a:srgbClr val="0D0D0D"/>
                </a:solidFill>
                <a:effectLst/>
                <a:latin typeface="Söhne"/>
              </a:rPr>
              <a:t>：</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0</a:t>
            </a:r>
            <a:r>
              <a:rPr lang="zh-CN" altLang="en-US" sz="1200" b="0" i="0">
                <a:solidFill>
                  <a:srgbClr val="0D0D0D"/>
                </a:solidFill>
                <a:effectLst/>
                <a:latin typeface="Söhne"/>
              </a:rPr>
              <a:t>分：技术水平极低，无法完成分配的任务，需要持续的帮助和指导。</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1</a:t>
            </a:r>
            <a:r>
              <a:rPr lang="zh-CN" altLang="en-US" sz="1200" b="0" i="0">
                <a:solidFill>
                  <a:srgbClr val="0D0D0D"/>
                </a:solidFill>
                <a:effectLst/>
                <a:latin typeface="Söhne"/>
              </a:rPr>
              <a:t>分：技术能力较弱，完成任务的质量不高，需要他人频繁地进行修正和指导。</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3</a:t>
            </a:r>
            <a:r>
              <a:rPr lang="zh-CN" altLang="en-US" sz="1200" b="0" i="0">
                <a:solidFill>
                  <a:srgbClr val="0D0D0D"/>
                </a:solidFill>
                <a:effectLst/>
                <a:latin typeface="Söhne"/>
              </a:rPr>
              <a:t>分：具备基本的技术能力，能够独立完成任务，但还有一定的改进空间。</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5</a:t>
            </a:r>
            <a:r>
              <a:rPr lang="zh-CN" altLang="en-US" sz="1200" b="0" i="0">
                <a:solidFill>
                  <a:srgbClr val="0D0D0D"/>
                </a:solidFill>
                <a:effectLst/>
                <a:latin typeface="Söhne"/>
              </a:rPr>
              <a:t>分：技术能力出色，能够独立解决复杂的技术问题，代码质量高，具有较强的创新能力。</a:t>
            </a:r>
            <a:endParaRPr lang="zh-CN" altLang="en-US" sz="1200" b="0" i="0">
              <a:solidFill>
                <a:srgbClr val="0D0D0D"/>
              </a:solidFill>
              <a:effectLst/>
              <a:latin typeface="Söhne"/>
            </a:endParaRPr>
          </a:p>
          <a:p>
            <a:pPr algn="l">
              <a:lnSpc>
                <a:spcPts val="1200"/>
              </a:lnSpc>
              <a:buFont typeface="+mj-lt"/>
              <a:buAutoNum type="arabicPeriod"/>
            </a:pPr>
            <a:r>
              <a:rPr lang="zh-CN" altLang="en-US" sz="1200" b="1" i="0">
                <a:solidFill>
                  <a:srgbClr val="0D0D0D"/>
                </a:solidFill>
                <a:effectLst/>
                <a:latin typeface="Söhne"/>
              </a:rPr>
              <a:t>沟通协作</a:t>
            </a:r>
            <a:r>
              <a:rPr lang="zh-CN" altLang="en-US" sz="1200" b="0" i="0">
                <a:solidFill>
                  <a:srgbClr val="0D0D0D"/>
                </a:solidFill>
                <a:effectLst/>
                <a:latin typeface="Söhne"/>
              </a:rPr>
              <a:t>：</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0</a:t>
            </a:r>
            <a:r>
              <a:rPr lang="zh-CN" altLang="en-US" sz="1200" b="0" i="0">
                <a:solidFill>
                  <a:srgbClr val="0D0D0D"/>
                </a:solidFill>
                <a:effectLst/>
                <a:latin typeface="Söhne"/>
              </a:rPr>
              <a:t>分：缺乏沟通和团队合作精神，不愿意分享信息和帮助团队成员。</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1</a:t>
            </a:r>
            <a:r>
              <a:rPr lang="zh-CN" altLang="en-US" sz="1200" b="0" i="0">
                <a:solidFill>
                  <a:srgbClr val="0D0D0D"/>
                </a:solidFill>
                <a:effectLst/>
                <a:latin typeface="Söhne"/>
              </a:rPr>
              <a:t>分：沟通能力较差，与团队成员之间合作欠缺默契，经常发生误解和冲突。</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3</a:t>
            </a:r>
            <a:r>
              <a:rPr lang="zh-CN" altLang="en-US" sz="1200" b="0" i="0">
                <a:solidFill>
                  <a:srgbClr val="0D0D0D"/>
                </a:solidFill>
                <a:effectLst/>
                <a:latin typeface="Söhne"/>
              </a:rPr>
              <a:t>分：具备基本的沟通和团队合作能力，能够有效地与团队成员交流和协作，解决问题。</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5</a:t>
            </a:r>
            <a:r>
              <a:rPr lang="zh-CN" altLang="en-US" sz="1200" b="0" i="0">
                <a:solidFill>
                  <a:srgbClr val="0D0D0D"/>
                </a:solidFill>
                <a:effectLst/>
                <a:latin typeface="Söhne"/>
              </a:rPr>
              <a:t>分：出色的沟通和团队合作能力，能够有效地协调团队成员，提高团队整体绩效。</a:t>
            </a:r>
            <a:endParaRPr lang="zh-CN" altLang="en-US" sz="1200" b="0" i="0">
              <a:solidFill>
                <a:srgbClr val="0D0D0D"/>
              </a:solidFill>
              <a:effectLst/>
              <a:latin typeface="Söhne"/>
            </a:endParaRPr>
          </a:p>
          <a:p>
            <a:pPr algn="l">
              <a:lnSpc>
                <a:spcPts val="1200"/>
              </a:lnSpc>
              <a:buFont typeface="+mj-lt"/>
              <a:buAutoNum type="arabicPeriod"/>
            </a:pPr>
            <a:r>
              <a:rPr lang="zh-CN" altLang="en-US" sz="1200" b="1" i="0">
                <a:solidFill>
                  <a:srgbClr val="0D0D0D"/>
                </a:solidFill>
                <a:effectLst/>
                <a:latin typeface="Söhne"/>
              </a:rPr>
              <a:t>完成任务质量</a:t>
            </a:r>
            <a:r>
              <a:rPr lang="zh-CN" altLang="en-US" sz="1200" b="0" i="0">
                <a:solidFill>
                  <a:srgbClr val="0D0D0D"/>
                </a:solidFill>
                <a:effectLst/>
                <a:latin typeface="Söhne"/>
              </a:rPr>
              <a:t>：</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0</a:t>
            </a:r>
            <a:r>
              <a:rPr lang="zh-CN" altLang="en-US" sz="1200" b="0" i="0">
                <a:solidFill>
                  <a:srgbClr val="0D0D0D"/>
                </a:solidFill>
                <a:effectLst/>
                <a:latin typeface="Söhne"/>
              </a:rPr>
              <a:t>分：完成任务的质量极低，存在严重的缺陷和错误，无法使用或满足需求。</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1</a:t>
            </a:r>
            <a:r>
              <a:rPr lang="zh-CN" altLang="en-US" sz="1200" b="0" i="0">
                <a:solidFill>
                  <a:srgbClr val="0D0D0D"/>
                </a:solidFill>
                <a:effectLst/>
                <a:latin typeface="Söhne"/>
              </a:rPr>
              <a:t>分：任务完成质量较差，存在较多的问题和错误，需要大量的修改和调整。</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3</a:t>
            </a:r>
            <a:r>
              <a:rPr lang="zh-CN" altLang="en-US" sz="1200" b="0" i="0">
                <a:solidFill>
                  <a:srgbClr val="0D0D0D"/>
                </a:solidFill>
                <a:effectLst/>
                <a:latin typeface="Söhne"/>
              </a:rPr>
              <a:t>分：任务完成质量一般，满足基本需求，但仍有一些改进的空间。</a:t>
            </a:r>
            <a:endParaRPr lang="zh-CN" altLang="en-US" sz="1200" b="0" i="0">
              <a:solidFill>
                <a:srgbClr val="0D0D0D"/>
              </a:solidFill>
              <a:effectLst/>
              <a:latin typeface="Söhne"/>
            </a:endParaRPr>
          </a:p>
          <a:p>
            <a:pPr marL="742950" lvl="1" indent="-285750" algn="l">
              <a:lnSpc>
                <a:spcPts val="1200"/>
              </a:lnSpc>
              <a:buFont typeface="+mj-lt"/>
              <a:buAutoNum type="arabicPeriod"/>
            </a:pPr>
            <a:r>
              <a:rPr lang="en-US" altLang="zh-CN" sz="1200" b="0" i="0">
                <a:solidFill>
                  <a:srgbClr val="0D0D0D"/>
                </a:solidFill>
                <a:effectLst/>
                <a:latin typeface="Söhne"/>
              </a:rPr>
              <a:t>5</a:t>
            </a:r>
            <a:r>
              <a:rPr lang="zh-CN" altLang="en-US" sz="1200" b="0" i="0">
                <a:solidFill>
                  <a:srgbClr val="0D0D0D"/>
                </a:solidFill>
                <a:effectLst/>
                <a:latin typeface="Söhne"/>
              </a:rPr>
              <a:t>分：任务完成质量优秀，完全满足需求，没有明显的问题或错误。</a:t>
            </a:r>
            <a:endParaRPr lang="zh-CN" altLang="en-US" sz="1200" b="0" i="0">
              <a:solidFill>
                <a:srgbClr val="0D0D0D"/>
              </a:solidFill>
              <a:effectLst/>
              <a:latin typeface="Söhne"/>
            </a:endParaRPr>
          </a:p>
          <a:p>
            <a:pPr>
              <a:lnSpc>
                <a:spcPts val="1200"/>
              </a:lnSpc>
            </a:pPr>
            <a:endParaRPr lang="zh-CN" altLang="en-US" sz="1200"/>
          </a:p>
        </p:txBody>
      </p:sp>
      <p:sp>
        <p:nvSpPr>
          <p:cNvPr id="4" name="内容占位符 2"/>
          <p:cNvSpPr txBox="1"/>
          <p:nvPr/>
        </p:nvSpPr>
        <p:spPr>
          <a:xfrm>
            <a:off x="6664960" y="930275"/>
            <a:ext cx="5457190" cy="5105400"/>
          </a:xfrm>
          <a:prstGeom prst="rect">
            <a:avLst/>
          </a:prstGeom>
        </p:spPr>
        <p:txBody>
          <a:bodyPr vert="horz" lIns="90000" tIns="46800" rIns="90000" bIns="4680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ts val="1200"/>
              </a:lnSpc>
              <a:buFont typeface="+mj-lt"/>
              <a:buAutoNum type="arabicPeriod" startAt="5"/>
            </a:pPr>
            <a:r>
              <a:rPr lang="zh-CN" altLang="en-US" sz="1200" b="1">
                <a:solidFill>
                  <a:srgbClr val="0D0D0D"/>
                </a:solidFill>
                <a:latin typeface="Söhne"/>
              </a:rPr>
              <a:t>时间管理</a:t>
            </a:r>
            <a:r>
              <a:rPr lang="zh-CN" altLang="en-US" sz="1200">
                <a:solidFill>
                  <a:srgbClr val="0D0D0D"/>
                </a:solidFill>
                <a:latin typeface="Söhne"/>
              </a:rPr>
              <a:t>：</a:t>
            </a:r>
            <a:endParaRPr lang="zh-CN" altLang="en-US" sz="1200">
              <a:solidFill>
                <a:srgbClr val="0D0D0D"/>
              </a:solidFill>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0</a:t>
            </a:r>
            <a:r>
              <a:rPr lang="zh-CN" altLang="en-US" sz="1200">
                <a:solidFill>
                  <a:srgbClr val="0D0D0D"/>
                </a:solidFill>
                <a:effectLst/>
                <a:latin typeface="Söhne"/>
              </a:rPr>
              <a:t>分：完全无法按时完成任务，经常拖延或错过截止日期。</a:t>
            </a:r>
            <a:endParaRPr lang="zh-CN" altLang="en-US" sz="1200">
              <a:solidFill>
                <a:srgbClr val="0D0D0D"/>
              </a:solidFill>
              <a:effectLst/>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1</a:t>
            </a:r>
            <a:r>
              <a:rPr lang="zh-CN" altLang="en-US" sz="1200">
                <a:solidFill>
                  <a:srgbClr val="0D0D0D"/>
                </a:solidFill>
                <a:effectLst/>
                <a:latin typeface="Söhne"/>
              </a:rPr>
              <a:t>分：时间管理能力较差，经常需要加班或临时抱佛脚才能完成任务。</a:t>
            </a:r>
            <a:endParaRPr lang="zh-CN" altLang="en-US" sz="1200">
              <a:solidFill>
                <a:srgbClr val="0D0D0D"/>
              </a:solidFill>
              <a:effectLst/>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3</a:t>
            </a:r>
            <a:r>
              <a:rPr lang="zh-CN" altLang="en-US" sz="1200">
                <a:solidFill>
                  <a:srgbClr val="0D0D0D"/>
                </a:solidFill>
                <a:effectLst/>
                <a:latin typeface="Söhne"/>
              </a:rPr>
              <a:t>分：具备基本的时间管理能力，能够合理规划时间，按时完成任务。</a:t>
            </a:r>
            <a:endParaRPr lang="zh-CN" altLang="en-US" sz="1200">
              <a:solidFill>
                <a:srgbClr val="0D0D0D"/>
              </a:solidFill>
              <a:effectLst/>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5</a:t>
            </a:r>
            <a:r>
              <a:rPr lang="zh-CN" altLang="en-US" sz="1200">
                <a:solidFill>
                  <a:srgbClr val="0D0D0D"/>
                </a:solidFill>
                <a:effectLst/>
                <a:latin typeface="Söhne"/>
              </a:rPr>
              <a:t>分：出色的时间管理能力，能够高效利用时间，优先处理重要任务，并确保按时完成。</a:t>
            </a:r>
            <a:endParaRPr lang="zh-CN" altLang="en-US" sz="1200">
              <a:solidFill>
                <a:srgbClr val="0D0D0D"/>
              </a:solidFill>
              <a:effectLst/>
              <a:latin typeface="Söhne"/>
            </a:endParaRPr>
          </a:p>
          <a:p>
            <a:pPr>
              <a:lnSpc>
                <a:spcPts val="1200"/>
              </a:lnSpc>
              <a:buFont typeface="+mj-lt"/>
              <a:buAutoNum type="arabicPeriod" startAt="5"/>
            </a:pPr>
            <a:r>
              <a:rPr lang="zh-CN" altLang="en-US" sz="1200" b="1">
                <a:solidFill>
                  <a:srgbClr val="0D0D0D"/>
                </a:solidFill>
                <a:latin typeface="Söhne"/>
              </a:rPr>
              <a:t>创新能力</a:t>
            </a:r>
            <a:r>
              <a:rPr lang="zh-CN" altLang="en-US" sz="1200">
                <a:solidFill>
                  <a:srgbClr val="0D0D0D"/>
                </a:solidFill>
                <a:latin typeface="Söhne"/>
              </a:rPr>
              <a:t>：</a:t>
            </a:r>
            <a:endParaRPr lang="zh-CN" altLang="en-US" sz="1200">
              <a:solidFill>
                <a:srgbClr val="0D0D0D"/>
              </a:solidFill>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0</a:t>
            </a:r>
            <a:r>
              <a:rPr lang="zh-CN" altLang="en-US" sz="1200">
                <a:solidFill>
                  <a:srgbClr val="0D0D0D"/>
                </a:solidFill>
                <a:effectLst/>
                <a:latin typeface="Söhne"/>
              </a:rPr>
              <a:t>分：缺乏创新意识，只能按照既定的模式和方法完成任务，缺乏新思路和解决问题的能力。</a:t>
            </a:r>
            <a:endParaRPr lang="zh-CN" altLang="en-US" sz="1200">
              <a:solidFill>
                <a:srgbClr val="0D0D0D"/>
              </a:solidFill>
              <a:effectLst/>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1</a:t>
            </a:r>
            <a:r>
              <a:rPr lang="zh-CN" altLang="en-US" sz="1200">
                <a:solidFill>
                  <a:srgbClr val="0D0D0D"/>
                </a:solidFill>
                <a:effectLst/>
                <a:latin typeface="Söhne"/>
              </a:rPr>
              <a:t>分：创新能力较弱，对问题缺乏新颖的见解和解决方法，依赖于他人的指导和建议。</a:t>
            </a:r>
            <a:endParaRPr lang="zh-CN" altLang="en-US" sz="1200">
              <a:solidFill>
                <a:srgbClr val="0D0D0D"/>
              </a:solidFill>
              <a:effectLst/>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3</a:t>
            </a:r>
            <a:r>
              <a:rPr lang="zh-CN" altLang="en-US" sz="1200">
                <a:solidFill>
                  <a:srgbClr val="0D0D0D"/>
                </a:solidFill>
                <a:effectLst/>
                <a:latin typeface="Söhne"/>
              </a:rPr>
              <a:t>分：具备一定的创新能力，能够提出一些新颖的想法和解决方案，但还有改进的空间。</a:t>
            </a:r>
            <a:endParaRPr lang="zh-CN" altLang="en-US" sz="1200">
              <a:solidFill>
                <a:srgbClr val="0D0D0D"/>
              </a:solidFill>
              <a:effectLst/>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5</a:t>
            </a:r>
            <a:r>
              <a:rPr lang="zh-CN" altLang="en-US" sz="1200">
                <a:solidFill>
                  <a:srgbClr val="0D0D0D"/>
                </a:solidFill>
                <a:effectLst/>
                <a:latin typeface="Söhne"/>
              </a:rPr>
              <a:t>分：创新能力突出，能够独立思考并提出创新性的解决方案，为项目带来新的价值和视角。</a:t>
            </a:r>
            <a:endParaRPr lang="zh-CN" altLang="en-US" sz="1200">
              <a:solidFill>
                <a:srgbClr val="0D0D0D"/>
              </a:solidFill>
              <a:effectLst/>
              <a:latin typeface="Söhne"/>
            </a:endParaRPr>
          </a:p>
          <a:p>
            <a:pPr>
              <a:lnSpc>
                <a:spcPts val="1200"/>
              </a:lnSpc>
              <a:buFont typeface="+mj-lt"/>
              <a:buAutoNum type="arabicPeriod" startAt="5"/>
            </a:pPr>
            <a:r>
              <a:rPr lang="zh-CN" altLang="en-US" sz="1200" b="1">
                <a:solidFill>
                  <a:srgbClr val="0D0D0D"/>
                </a:solidFill>
                <a:latin typeface="Söhne"/>
              </a:rPr>
              <a:t>文档质量</a:t>
            </a:r>
            <a:r>
              <a:rPr lang="zh-CN" altLang="en-US" sz="1200">
                <a:solidFill>
                  <a:srgbClr val="0D0D0D"/>
                </a:solidFill>
                <a:latin typeface="Söhne"/>
              </a:rPr>
              <a:t>：</a:t>
            </a:r>
            <a:endParaRPr lang="zh-CN" altLang="en-US" sz="1200">
              <a:solidFill>
                <a:srgbClr val="0D0D0D"/>
              </a:solidFill>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0</a:t>
            </a:r>
            <a:r>
              <a:rPr lang="zh-CN" altLang="en-US" sz="1200">
                <a:solidFill>
                  <a:srgbClr val="0D0D0D"/>
                </a:solidFill>
                <a:effectLst/>
                <a:latin typeface="Söhne"/>
              </a:rPr>
              <a:t>分：文档质量极低，内容混乱、格式不规范，无法清晰表达项目信息。</a:t>
            </a:r>
            <a:endParaRPr lang="zh-CN" altLang="en-US" sz="1200">
              <a:solidFill>
                <a:srgbClr val="0D0D0D"/>
              </a:solidFill>
              <a:effectLst/>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1</a:t>
            </a:r>
            <a:r>
              <a:rPr lang="zh-CN" altLang="en-US" sz="1200">
                <a:solidFill>
                  <a:srgbClr val="0D0D0D"/>
                </a:solidFill>
                <a:effectLst/>
                <a:latin typeface="Söhne"/>
              </a:rPr>
              <a:t>分：文档质量较差，存在较多的错误和不完整之处，需要大量修改和完善。</a:t>
            </a:r>
            <a:endParaRPr lang="zh-CN" altLang="en-US" sz="1200">
              <a:solidFill>
                <a:srgbClr val="0D0D0D"/>
              </a:solidFill>
              <a:effectLst/>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3</a:t>
            </a:r>
            <a:r>
              <a:rPr lang="zh-CN" altLang="en-US" sz="1200">
                <a:solidFill>
                  <a:srgbClr val="0D0D0D"/>
                </a:solidFill>
                <a:effectLst/>
                <a:latin typeface="Söhne"/>
              </a:rPr>
              <a:t>分：文档质量一般，能够清晰、准确地表达项目信息，但仍有改进的空间。</a:t>
            </a:r>
            <a:endParaRPr lang="zh-CN" altLang="en-US" sz="1200">
              <a:solidFill>
                <a:srgbClr val="0D0D0D"/>
              </a:solidFill>
              <a:effectLst/>
              <a:latin typeface="Söhne"/>
            </a:endParaRPr>
          </a:p>
          <a:p>
            <a:pPr marL="742950" lvl="1" indent="-285750" algn="l" defTabSz="914400">
              <a:lnSpc>
                <a:spcPts val="1200"/>
              </a:lnSpc>
              <a:buClrTx/>
              <a:buSzTx/>
              <a:buFont typeface="+mj-lt"/>
              <a:buAutoNum type="arabicPeriod"/>
              <a:tabLst>
                <a:tab pos="1609725" algn="l"/>
              </a:tabLst>
            </a:pPr>
            <a:r>
              <a:rPr sz="1200">
                <a:solidFill>
                  <a:srgbClr val="0D0D0D"/>
                </a:solidFill>
                <a:effectLst/>
                <a:latin typeface="Söhne"/>
              </a:rPr>
              <a:t>5</a:t>
            </a:r>
            <a:r>
              <a:rPr lang="zh-CN" altLang="en-US" sz="1200">
                <a:solidFill>
                  <a:srgbClr val="0D0D0D"/>
                </a:solidFill>
                <a:effectLst/>
                <a:latin typeface="Söhne"/>
              </a:rPr>
              <a:t>分：文档质量优秀，内容完整、结构清晰，能够满足读者的需求并提供有价值的信息。</a:t>
            </a:r>
            <a:endParaRPr lang="zh-CN" altLang="en-US" sz="1200">
              <a:solidFill>
                <a:srgbClr val="0D0D0D"/>
              </a:solidFill>
              <a:effectLst/>
              <a:latin typeface="Söhne"/>
            </a:endParaRPr>
          </a:p>
          <a:p>
            <a:endParaRPr lang="zh-CN" altLang="en-US" sz="1200">
              <a:solidFill>
                <a:srgbClr val="0D0D0D"/>
              </a:solidFill>
              <a:latin typeface="Söh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86632" y="140611"/>
            <a:ext cx="10515600" cy="390249"/>
          </a:xfrm>
        </p:spPr>
        <p:txBody>
          <a:bodyPr>
            <a:normAutofit fontScale="90000"/>
          </a:bodyPr>
          <a:lstStyle/>
          <a:p>
            <a:pPr>
              <a:tabLst>
                <a:tab pos="3498850" algn="l"/>
              </a:tabLst>
            </a:pPr>
            <a:r>
              <a:rPr lang="en-US" altLang="zh-CN" sz="2000" b="1">
                <a:solidFill>
                  <a:schemeClr val="tx1"/>
                </a:solidFill>
              </a:rPr>
              <a:t>4</a:t>
            </a:r>
            <a:r>
              <a:rPr lang="zh-CN" altLang="en-US" sz="2000" b="1">
                <a:solidFill>
                  <a:schemeClr val="tx1"/>
                </a:solidFill>
              </a:rPr>
              <a:t>月</a:t>
            </a:r>
            <a:r>
              <a:rPr lang="en-US" altLang="zh-CN" sz="2000" b="1">
                <a:solidFill>
                  <a:schemeClr val="tx1"/>
                </a:solidFill>
              </a:rPr>
              <a:t>15</a:t>
            </a:r>
            <a:r>
              <a:rPr lang="zh-CN" altLang="en-US" sz="2000" b="1">
                <a:solidFill>
                  <a:schemeClr val="tx1"/>
                </a:solidFill>
              </a:rPr>
              <a:t>日</a:t>
            </a:r>
            <a:r>
              <a:rPr lang="en-US" altLang="zh-CN" sz="2000" b="1">
                <a:solidFill>
                  <a:schemeClr val="tx1"/>
                </a:solidFill>
              </a:rPr>
              <a:t>-4</a:t>
            </a:r>
            <a:r>
              <a:rPr lang="zh-CN" altLang="en-US" sz="2000" b="1">
                <a:solidFill>
                  <a:schemeClr val="tx1"/>
                </a:solidFill>
              </a:rPr>
              <a:t>月</a:t>
            </a:r>
            <a:r>
              <a:rPr lang="en-US" altLang="zh-CN" sz="2000" b="1">
                <a:solidFill>
                  <a:schemeClr val="tx1"/>
                </a:solidFill>
              </a:rPr>
              <a:t>26</a:t>
            </a:r>
            <a:r>
              <a:rPr lang="zh-CN" altLang="en-US" sz="2000" b="1">
                <a:solidFill>
                  <a:schemeClr val="tx1"/>
                </a:solidFill>
              </a:rPr>
              <a:t>日</a:t>
            </a:r>
            <a:r>
              <a:rPr lang="en-US" altLang="zh-CN" sz="2000" b="1">
                <a:solidFill>
                  <a:schemeClr val="tx1"/>
                </a:solidFill>
              </a:rPr>
              <a:t> </a:t>
            </a:r>
            <a:r>
              <a:rPr lang="zh-CN" altLang="en-US">
                <a:solidFill>
                  <a:schemeClr val="tx1"/>
                </a:solidFill>
                <a:highlight>
                  <a:srgbClr val="FFFF00"/>
                </a:highlight>
              </a:rPr>
              <a:t>项目组</a:t>
            </a:r>
            <a:r>
              <a:rPr lang="en-US" altLang="zh-CN" sz="2000" b="1">
                <a:solidFill>
                  <a:schemeClr val="tx1"/>
                </a:solidFill>
              </a:rPr>
              <a:t>youtrack</a:t>
            </a:r>
            <a:r>
              <a:rPr lang="zh-CN" altLang="en-US" sz="2000" b="1">
                <a:solidFill>
                  <a:schemeClr val="tx1"/>
                </a:solidFill>
              </a:rPr>
              <a:t>过程记录截图</a:t>
            </a:r>
            <a:endParaRPr lang="zh-CN" altLang="en-US" sz="2000" b="1">
              <a:solidFill>
                <a:schemeClr val="tx1"/>
              </a:solidFill>
            </a:endParaRPr>
          </a:p>
        </p:txBody>
      </p:sp>
      <p:sp>
        <p:nvSpPr>
          <p:cNvPr id="12" name="文本框 11"/>
          <p:cNvSpPr txBox="1"/>
          <p:nvPr/>
        </p:nvSpPr>
        <p:spPr>
          <a:xfrm>
            <a:off x="7469067" y="162651"/>
            <a:ext cx="3727839" cy="368300"/>
          </a:xfrm>
          <a:prstGeom prst="rect">
            <a:avLst/>
          </a:prstGeom>
          <a:noFill/>
        </p:spPr>
        <p:txBody>
          <a:bodyPr wrap="square" rtlCol="0">
            <a:spAutoFit/>
          </a:bodyPr>
          <a:p>
            <a:pPr algn="ctr"/>
            <a:r>
              <a:rPr lang="zh-CN" altLang="en-US">
                <a:solidFill>
                  <a:srgbClr val="FF0000"/>
                </a:solidFill>
              </a:rPr>
              <a:t>具体要求请参照上一次</a:t>
            </a:r>
            <a:r>
              <a:rPr lang="en-US" altLang="zh-CN">
                <a:solidFill>
                  <a:srgbClr val="FF0000"/>
                </a:solidFill>
              </a:rPr>
              <a:t>PPT</a:t>
            </a:r>
            <a:endParaRPr lang="en-US" altLang="zh-CN">
              <a:solidFill>
                <a:srgbClr val="FF0000"/>
              </a:solidFill>
            </a:endParaRPr>
          </a:p>
        </p:txBody>
      </p:sp>
      <p:pic>
        <p:nvPicPr>
          <p:cNvPr id="3" name="图片 2"/>
          <p:cNvPicPr>
            <a:picLocks noChangeAspect="1"/>
          </p:cNvPicPr>
          <p:nvPr/>
        </p:nvPicPr>
        <p:blipFill>
          <a:blip r:embed="rId1"/>
          <a:stretch>
            <a:fillRect/>
          </a:stretch>
        </p:blipFill>
        <p:spPr>
          <a:xfrm>
            <a:off x="942340" y="1375410"/>
            <a:ext cx="9204325" cy="45396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86632" y="140611"/>
            <a:ext cx="10515600" cy="390249"/>
          </a:xfrm>
        </p:spPr>
        <p:txBody>
          <a:bodyPr>
            <a:normAutofit fontScale="90000"/>
          </a:bodyPr>
          <a:lstStyle/>
          <a:p>
            <a:pPr>
              <a:tabLst>
                <a:tab pos="3498850" algn="l"/>
              </a:tabLst>
            </a:pPr>
            <a:r>
              <a:rPr lang="en-US" altLang="zh-CN" sz="2000" b="1">
                <a:solidFill>
                  <a:schemeClr val="tx1"/>
                </a:solidFill>
              </a:rPr>
              <a:t>4</a:t>
            </a:r>
            <a:r>
              <a:rPr lang="zh-CN" altLang="en-US" sz="2000" b="1">
                <a:solidFill>
                  <a:schemeClr val="tx1"/>
                </a:solidFill>
              </a:rPr>
              <a:t>月</a:t>
            </a:r>
            <a:r>
              <a:rPr lang="en-US" altLang="zh-CN" sz="2000" b="1">
                <a:solidFill>
                  <a:schemeClr val="tx1"/>
                </a:solidFill>
              </a:rPr>
              <a:t>15</a:t>
            </a:r>
            <a:r>
              <a:rPr lang="zh-CN" altLang="en-US" sz="2000" b="1">
                <a:solidFill>
                  <a:schemeClr val="tx1"/>
                </a:solidFill>
              </a:rPr>
              <a:t>日</a:t>
            </a:r>
            <a:r>
              <a:rPr lang="en-US" altLang="zh-CN" sz="2000" b="1">
                <a:solidFill>
                  <a:schemeClr val="tx1"/>
                </a:solidFill>
              </a:rPr>
              <a:t>-4</a:t>
            </a:r>
            <a:r>
              <a:rPr lang="zh-CN" altLang="en-US" sz="2000" b="1">
                <a:solidFill>
                  <a:schemeClr val="tx1"/>
                </a:solidFill>
              </a:rPr>
              <a:t>月</a:t>
            </a:r>
            <a:r>
              <a:rPr lang="en-US" altLang="zh-CN" sz="2000" b="1">
                <a:solidFill>
                  <a:schemeClr val="tx1"/>
                </a:solidFill>
              </a:rPr>
              <a:t>26</a:t>
            </a:r>
            <a:r>
              <a:rPr lang="zh-CN" altLang="en-US" sz="2000" b="1">
                <a:solidFill>
                  <a:schemeClr val="tx1"/>
                </a:solidFill>
              </a:rPr>
              <a:t>日</a:t>
            </a:r>
            <a:r>
              <a:rPr lang="en-US" altLang="zh-CN" sz="2000" b="1">
                <a:solidFill>
                  <a:schemeClr val="tx1"/>
                </a:solidFill>
              </a:rPr>
              <a:t> </a:t>
            </a:r>
            <a:r>
              <a:rPr lang="zh-CN" altLang="en-US">
                <a:solidFill>
                  <a:schemeClr val="tx1"/>
                </a:solidFill>
                <a:highlight>
                  <a:srgbClr val="FFFF00"/>
                </a:highlight>
              </a:rPr>
              <a:t>项目组</a:t>
            </a:r>
            <a:r>
              <a:rPr lang="zh-CN" altLang="en-US" sz="2000" b="1">
                <a:solidFill>
                  <a:srgbClr val="FF0000"/>
                </a:solidFill>
              </a:rPr>
              <a:t>甘特图</a:t>
            </a:r>
            <a:r>
              <a:rPr lang="zh-CN" altLang="en-US" sz="2000" b="1">
                <a:solidFill>
                  <a:schemeClr val="tx1"/>
                </a:solidFill>
              </a:rPr>
              <a:t>任务分配截图</a:t>
            </a:r>
            <a:endParaRPr lang="zh-CN" altLang="en-US" sz="2000" b="1">
              <a:solidFill>
                <a:schemeClr val="tx1"/>
              </a:solidFill>
            </a:endParaRPr>
          </a:p>
        </p:txBody>
      </p:sp>
      <p:pic>
        <p:nvPicPr>
          <p:cNvPr id="3" name="图片 2"/>
          <p:cNvPicPr>
            <a:picLocks noChangeAspect="1"/>
          </p:cNvPicPr>
          <p:nvPr/>
        </p:nvPicPr>
        <p:blipFill>
          <a:blip r:embed="rId1"/>
          <a:stretch>
            <a:fillRect/>
          </a:stretch>
        </p:blipFill>
        <p:spPr>
          <a:xfrm>
            <a:off x="695960" y="1122680"/>
            <a:ext cx="9735185" cy="44056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小组会议</a:t>
            </a:r>
            <a:endParaRPr lang="zh-CN" altLang="en-US"/>
          </a:p>
        </p:txBody>
      </p:sp>
      <p:graphicFrame>
        <p:nvGraphicFramePr>
          <p:cNvPr id="5" name="表格 5"/>
          <p:cNvGraphicFramePr>
            <a:graphicFrameLocks noGrp="1"/>
          </p:cNvGraphicFramePr>
          <p:nvPr>
            <p:ph idx="1"/>
          </p:nvPr>
        </p:nvGraphicFramePr>
        <p:xfrm>
          <a:off x="608013" y="1490663"/>
          <a:ext cx="10969624" cy="2464435"/>
        </p:xfrm>
        <a:graphic>
          <a:graphicData uri="http://schemas.openxmlformats.org/drawingml/2006/table">
            <a:tbl>
              <a:tblPr firstRow="1" bandRow="1">
                <a:tableStyleId>{5C22544A-7EE6-4342-B048-85BDC9FD1C3A}</a:tableStyleId>
              </a:tblPr>
              <a:tblGrid>
                <a:gridCol w="823595"/>
                <a:gridCol w="2482225"/>
                <a:gridCol w="946653"/>
                <a:gridCol w="1188622"/>
                <a:gridCol w="2521900"/>
                <a:gridCol w="3006629"/>
              </a:tblGrid>
              <a:tr h="370840">
                <a:tc>
                  <a:txBody>
                    <a:bodyPr/>
                    <a:lstStyle/>
                    <a:p>
                      <a:pPr algn="ctr"/>
                      <a:r>
                        <a:rPr lang="zh-CN" altLang="en-US"/>
                        <a:t>序号</a:t>
                      </a:r>
                      <a:endParaRPr lang="zh-CN" altLang="en-US"/>
                    </a:p>
                  </a:txBody>
                  <a:tcPr/>
                </a:tc>
                <a:tc>
                  <a:txBody>
                    <a:bodyPr/>
                    <a:lstStyle/>
                    <a:p>
                      <a:pPr algn="ctr"/>
                      <a:r>
                        <a:rPr lang="zh-CN" altLang="en-US"/>
                        <a:t>会议主题</a:t>
                      </a:r>
                      <a:endParaRPr lang="zh-CN" altLang="en-US"/>
                    </a:p>
                  </a:txBody>
                  <a:tcPr/>
                </a:tc>
                <a:tc>
                  <a:txBody>
                    <a:bodyPr/>
                    <a:lstStyle/>
                    <a:p>
                      <a:pPr algn="ctr"/>
                      <a:r>
                        <a:rPr lang="zh-CN" altLang="en-US"/>
                        <a:t>时间</a:t>
                      </a:r>
                      <a:endParaRPr lang="zh-CN" altLang="en-US"/>
                    </a:p>
                  </a:txBody>
                  <a:tcPr/>
                </a:tc>
                <a:tc>
                  <a:txBody>
                    <a:bodyPr/>
                    <a:lstStyle/>
                    <a:p>
                      <a:pPr algn="ctr"/>
                      <a:r>
                        <a:rPr lang="zh-CN" altLang="en-US"/>
                        <a:t>地点</a:t>
                      </a:r>
                      <a:endParaRPr lang="zh-CN" altLang="en-US"/>
                    </a:p>
                  </a:txBody>
                  <a:tcPr/>
                </a:tc>
                <a:tc>
                  <a:txBody>
                    <a:bodyPr/>
                    <a:lstStyle/>
                    <a:p>
                      <a:pPr algn="ctr"/>
                      <a:r>
                        <a:rPr lang="zh-CN" altLang="en-US"/>
                        <a:t>人员名单</a:t>
                      </a:r>
                      <a:endParaRPr lang="zh-CN" altLang="en-US"/>
                    </a:p>
                  </a:txBody>
                  <a:tcPr/>
                </a:tc>
                <a:tc>
                  <a:txBody>
                    <a:bodyPr/>
                    <a:lstStyle/>
                    <a:p>
                      <a:pPr algn="ctr"/>
                      <a:r>
                        <a:rPr lang="zh-CN" altLang="en-US"/>
                        <a:t>文件名成</a:t>
                      </a:r>
                      <a:endParaRPr lang="zh-CN" altLang="en-US"/>
                    </a:p>
                  </a:txBody>
                  <a:tcPr/>
                </a:tc>
              </a:tr>
              <a:tr h="640080">
                <a:tc>
                  <a:txBody>
                    <a:bodyPr/>
                    <a:lstStyle/>
                    <a:p>
                      <a:pPr algn="ctr"/>
                      <a:r>
                        <a:rPr lang="en-US" altLang="zh-CN"/>
                        <a:t>1</a:t>
                      </a:r>
                      <a:endParaRPr lang="zh-CN" altLang="en-US"/>
                    </a:p>
                  </a:txBody>
                  <a:tcPr/>
                </a:tc>
                <a:tc>
                  <a:txBody>
                    <a:bodyPr/>
                    <a:lstStyle/>
                    <a:p>
                      <a:r>
                        <a:rPr lang="zh-CN" altLang="en-US"/>
                        <a:t>关于UI界面排版布局的会议</a:t>
                      </a:r>
                      <a:endParaRPr lang="zh-CN" altLang="en-US"/>
                    </a:p>
                  </a:txBody>
                  <a:tcPr/>
                </a:tc>
                <a:tc>
                  <a:txBody>
                    <a:bodyPr/>
                    <a:lstStyle/>
                    <a:p>
                      <a:r>
                        <a:t>4月22日</a:t>
                      </a:r>
                    </a:p>
                  </a:txBody>
                  <a:tcPr/>
                </a:tc>
                <a:tc>
                  <a:txBody>
                    <a:bodyPr/>
                    <a:lstStyle/>
                    <a:p>
                      <a:r>
                        <a:rPr lang="en-US" altLang="zh-CN"/>
                        <a:t>B402</a:t>
                      </a:r>
                      <a:endParaRPr lang="en-US" altLang="zh-CN"/>
                    </a:p>
                  </a:txBody>
                  <a:tcPr/>
                </a:tc>
                <a:tc>
                  <a:txBody>
                    <a:bodyPr/>
                    <a:lstStyle/>
                    <a:p>
                      <a:r>
                        <a:rPr lang="zh-CN" altLang="en-US" sz="1800" dirty="0">
                          <a:latin typeface="+mn-ea"/>
                          <a:sym typeface="+mn-ea"/>
                        </a:rPr>
                        <a:t>徐峰 李钰晨 张雅萍 曾思雨</a:t>
                      </a:r>
                      <a:endParaRPr lang="zh-CN" altLang="en-US"/>
                    </a:p>
                  </a:txBody>
                  <a:tcPr/>
                </a:tc>
                <a:tc>
                  <a:txBody>
                    <a:bodyPr/>
                    <a:lstStyle/>
                    <a:p>
                      <a:r>
                        <a:rPr lang="en-US" altLang="zh-CN"/>
                        <a:t>4</a:t>
                      </a:r>
                      <a:r>
                        <a:rPr lang="zh-CN" altLang="en-US"/>
                        <a:t>月</a:t>
                      </a:r>
                      <a:r>
                        <a:rPr lang="en-US" altLang="zh-CN"/>
                        <a:t>22</a:t>
                      </a:r>
                      <a:r>
                        <a:rPr lang="zh-CN" altLang="en-US"/>
                        <a:t>日会议记录表</a:t>
                      </a:r>
                      <a:r>
                        <a:rPr lang="en-US" altLang="zh-CN"/>
                        <a:t>.doc</a:t>
                      </a:r>
                      <a:r>
                        <a:rPr lang="en-US" altLang="zh-CN"/>
                        <a:t>x</a:t>
                      </a:r>
                      <a:endParaRPr lang="en-US" altLang="zh-CN"/>
                    </a:p>
                  </a:txBody>
                  <a:tcPr/>
                </a:tc>
              </a:tr>
              <a:tr h="640080">
                <a:tc>
                  <a:txBody>
                    <a:bodyPr/>
                    <a:lstStyle/>
                    <a:p>
                      <a:pPr algn="ctr"/>
                      <a:r>
                        <a:rPr lang="en-US" altLang="zh-CN"/>
                        <a:t>2</a:t>
                      </a:r>
                      <a:endParaRPr lang="zh-CN" altLang="en-US"/>
                    </a:p>
                  </a:txBody>
                  <a:tcPr/>
                </a:tc>
                <a:tc>
                  <a:txBody>
                    <a:bodyPr/>
                    <a:lstStyle/>
                    <a:p>
                      <a:r>
                        <a:rPr lang="zh-CN" altLang="en-US"/>
                        <a:t>关于项目任务交互，发现功能缺陷的会议</a:t>
                      </a:r>
                      <a:endParaRPr lang="zh-CN" altLang="en-US"/>
                    </a:p>
                  </a:txBody>
                  <a:tcPr/>
                </a:tc>
                <a:tc>
                  <a:txBody>
                    <a:bodyPr/>
                    <a:lstStyle/>
                    <a:p>
                      <a:r>
                        <a:rPr sz="1800">
                          <a:sym typeface="+mn-ea"/>
                        </a:rPr>
                        <a:t>4月2</a:t>
                      </a:r>
                      <a:r>
                        <a:rPr lang="en-US" sz="1800">
                          <a:sym typeface="+mn-ea"/>
                        </a:rPr>
                        <a:t>4</a:t>
                      </a:r>
                      <a:r>
                        <a:rPr sz="1800">
                          <a:sym typeface="+mn-ea"/>
                        </a:rPr>
                        <a:t>日</a:t>
                      </a:r>
                      <a:endParaRPr lang="zh-CN" altLang="en-US"/>
                    </a:p>
                  </a:txBody>
                  <a:tcPr/>
                </a:tc>
                <a:tc>
                  <a:txBody>
                    <a:bodyPr/>
                    <a:lstStyle/>
                    <a:p>
                      <a:r>
                        <a:rPr lang="en-US" altLang="zh-CN" sz="1800">
                          <a:sym typeface="+mn-ea"/>
                        </a:rPr>
                        <a:t>B402</a:t>
                      </a:r>
                      <a:endParaRPr lang="zh-CN" altLang="en-US"/>
                    </a:p>
                  </a:txBody>
                  <a:tcPr/>
                </a:tc>
                <a:tc>
                  <a:txBody>
                    <a:bodyPr/>
                    <a:lstStyle/>
                    <a:p>
                      <a:r>
                        <a:rPr lang="zh-CN" altLang="en-US" sz="1800" dirty="0">
                          <a:latin typeface="+mn-ea"/>
                          <a:sym typeface="+mn-ea"/>
                        </a:rPr>
                        <a:t>徐峰 李钰晨 张雅萍 曾思雨</a:t>
                      </a:r>
                      <a:endParaRPr lang="zh-CN" altLang="en-US"/>
                    </a:p>
                  </a:txBody>
                  <a:tcPr/>
                </a:tc>
                <a:tc>
                  <a:txBody>
                    <a:bodyPr/>
                    <a:lstStyle/>
                    <a:p>
                      <a:r>
                        <a:rPr lang="zh-CN" altLang="en-US"/>
                        <a:t>4月24日会议记录表 .docx</a:t>
                      </a:r>
                      <a:endParaRPr lang="zh-CN" altLang="en-US"/>
                    </a:p>
                  </a:txBody>
                  <a:tcPr/>
                </a:tc>
              </a:tr>
              <a:tr h="813435">
                <a:tc>
                  <a:txBody>
                    <a:bodyPr/>
                    <a:lstStyle/>
                    <a:p>
                      <a:pPr algn="ctr"/>
                      <a:r>
                        <a:rPr lang="en-US" altLang="zh-CN"/>
                        <a:t>3</a:t>
                      </a:r>
                      <a:endParaRPr lang="zh-CN" altLang="en-US"/>
                    </a:p>
                  </a:txBody>
                  <a:tcPr/>
                </a:tc>
                <a:tc>
                  <a:txBody>
                    <a:bodyPr/>
                    <a:lstStyle/>
                    <a:p>
                      <a:pPr indent="0" algn="ctr">
                        <a:buNone/>
                      </a:pPr>
                      <a:r>
                        <a:rPr 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项目阶段性总结，项目成员发表个人项目意见的会议</a:t>
                      </a:r>
                      <a:endParaRPr lang="en-US" altLang="en-US" sz="18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ctr" anchorCtr="0"/>
                </a:tc>
                <a:tc>
                  <a:txBody>
                    <a:bodyPr/>
                    <a:lstStyle/>
                    <a:p>
                      <a:r>
                        <a:rPr sz="1800">
                          <a:sym typeface="+mn-ea"/>
                        </a:rPr>
                        <a:t>4月2</a:t>
                      </a:r>
                      <a:r>
                        <a:rPr lang="en-US" sz="1800">
                          <a:sym typeface="+mn-ea"/>
                        </a:rPr>
                        <a:t>5</a:t>
                      </a:r>
                      <a:r>
                        <a:rPr sz="1800">
                          <a:sym typeface="+mn-ea"/>
                        </a:rPr>
                        <a:t>日</a:t>
                      </a:r>
                      <a:endParaRPr lang="zh-CN" altLang="en-US"/>
                    </a:p>
                  </a:txBody>
                  <a:tcPr/>
                </a:tc>
                <a:tc>
                  <a:txBody>
                    <a:bodyPr/>
                    <a:lstStyle/>
                    <a:p>
                      <a:r>
                        <a:rPr lang="en-US" altLang="zh-CN" sz="1800">
                          <a:sym typeface="+mn-ea"/>
                        </a:rPr>
                        <a:t>B402</a:t>
                      </a:r>
                      <a:endParaRPr lang="zh-CN" altLang="en-US" sz="1800"/>
                    </a:p>
                    <a:p>
                      <a:endParaRPr lang="zh-CN" altLang="en-US"/>
                    </a:p>
                  </a:txBody>
                  <a:tcPr/>
                </a:tc>
                <a:tc>
                  <a:txBody>
                    <a:bodyPr/>
                    <a:lstStyle/>
                    <a:p>
                      <a:r>
                        <a:rPr lang="zh-CN" altLang="en-US" sz="1800" dirty="0">
                          <a:latin typeface="+mn-ea"/>
                          <a:sym typeface="+mn-ea"/>
                        </a:rPr>
                        <a:t>徐峰 李钰晨 张雅萍 曾思雨</a:t>
                      </a:r>
                      <a:endParaRPr lang="zh-CN" altLang="en-US"/>
                    </a:p>
                  </a:txBody>
                  <a:tcPr/>
                </a:tc>
                <a:tc>
                  <a:txBody>
                    <a:bodyPr/>
                    <a:lstStyle/>
                    <a:p>
                      <a:r>
                        <a:rPr lang="zh-CN" altLang="en-US" sz="1800">
                          <a:sym typeface="+mn-ea"/>
                        </a:rPr>
                        <a:t>4月2</a:t>
                      </a:r>
                      <a:r>
                        <a:rPr lang="en-US" altLang="zh-CN" sz="1800">
                          <a:sym typeface="+mn-ea"/>
                        </a:rPr>
                        <a:t>5</a:t>
                      </a:r>
                      <a:r>
                        <a:rPr lang="zh-CN" altLang="en-US" sz="1800">
                          <a:sym typeface="+mn-ea"/>
                        </a:rPr>
                        <a:t>日会议记录表 .docx</a:t>
                      </a:r>
                      <a:endParaRPr lang="zh-CN" altLang="en-US"/>
                    </a:p>
                  </a:txBody>
                  <a:tcPr/>
                </a:tc>
              </a:tr>
            </a:tbl>
          </a:graphicData>
        </a:graphic>
      </p:graphicFrame>
      <p:pic>
        <p:nvPicPr>
          <p:cNvPr id="4" name="图片 3" descr="aba92438cc022777845b5edb5fcb07e"/>
          <p:cNvPicPr>
            <a:picLocks noChangeAspect="1"/>
          </p:cNvPicPr>
          <p:nvPr/>
        </p:nvPicPr>
        <p:blipFill>
          <a:blip r:embed="rId1"/>
          <a:stretch>
            <a:fillRect/>
          </a:stretch>
        </p:blipFill>
        <p:spPr>
          <a:xfrm>
            <a:off x="3949065" y="4142105"/>
            <a:ext cx="3188970" cy="2391410"/>
          </a:xfrm>
          <a:prstGeom prst="rect">
            <a:avLst/>
          </a:prstGeom>
        </p:spPr>
      </p:pic>
      <p:pic>
        <p:nvPicPr>
          <p:cNvPr id="6" name="图片 3" descr="6f8da8250550c02928219669b74e9e4"/>
          <p:cNvPicPr>
            <a:picLocks noChangeAspect="1"/>
          </p:cNvPicPr>
          <p:nvPr/>
        </p:nvPicPr>
        <p:blipFill>
          <a:blip r:embed="rId2"/>
          <a:stretch>
            <a:fillRect/>
          </a:stretch>
        </p:blipFill>
        <p:spPr>
          <a:xfrm>
            <a:off x="477520" y="4142105"/>
            <a:ext cx="3070860" cy="2392045"/>
          </a:xfrm>
          <a:prstGeom prst="rect">
            <a:avLst/>
          </a:prstGeom>
        </p:spPr>
      </p:pic>
      <p:pic>
        <p:nvPicPr>
          <p:cNvPr id="7" name="图片 3" descr="795e66628e0b8a270909f0e514687de"/>
          <p:cNvPicPr>
            <a:picLocks noChangeAspect="1"/>
          </p:cNvPicPr>
          <p:nvPr/>
        </p:nvPicPr>
        <p:blipFill>
          <a:blip r:embed="rId3"/>
          <a:stretch>
            <a:fillRect/>
          </a:stretch>
        </p:blipFill>
        <p:spPr>
          <a:xfrm>
            <a:off x="7623810" y="4142740"/>
            <a:ext cx="3420110" cy="23914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4" name="标题 1"/>
          <p:cNvSpPr>
            <a:spLocks noGrp="1"/>
          </p:cNvSpPr>
          <p:nvPr/>
        </p:nvSpPr>
        <p:spPr>
          <a:xfrm>
            <a:off x="771595" y="34932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spcBef>
                <a:spcPct val="0"/>
              </a:spcBef>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r>
              <a:rPr lang="zh-CN" altLang="en-US"/>
              <a:t>会议支撑</a:t>
            </a:r>
            <a:r>
              <a:rPr lang="zh-CN" altLang="en-US"/>
              <a:t>素材</a:t>
            </a:r>
            <a:endParaRPr lang="zh-CN" altLang="en-US"/>
          </a:p>
        </p:txBody>
      </p:sp>
      <p:pic>
        <p:nvPicPr>
          <p:cNvPr id="2" name="图片 1"/>
          <p:cNvPicPr>
            <a:picLocks noChangeAspect="1"/>
          </p:cNvPicPr>
          <p:nvPr/>
        </p:nvPicPr>
        <p:blipFill>
          <a:blip r:embed="rId1"/>
          <a:stretch>
            <a:fillRect/>
          </a:stretch>
        </p:blipFill>
        <p:spPr>
          <a:xfrm>
            <a:off x="254635" y="1522730"/>
            <a:ext cx="3883660" cy="5020310"/>
          </a:xfrm>
          <a:prstGeom prst="rect">
            <a:avLst/>
          </a:prstGeom>
        </p:spPr>
      </p:pic>
      <p:pic>
        <p:nvPicPr>
          <p:cNvPr id="3" name="图片 2"/>
          <p:cNvPicPr>
            <a:picLocks noChangeAspect="1"/>
          </p:cNvPicPr>
          <p:nvPr/>
        </p:nvPicPr>
        <p:blipFill>
          <a:blip r:embed="rId2"/>
          <a:stretch>
            <a:fillRect/>
          </a:stretch>
        </p:blipFill>
        <p:spPr>
          <a:xfrm>
            <a:off x="4543425" y="1522095"/>
            <a:ext cx="3747135" cy="5020945"/>
          </a:xfrm>
          <a:prstGeom prst="rect">
            <a:avLst/>
          </a:prstGeom>
        </p:spPr>
      </p:pic>
      <p:pic>
        <p:nvPicPr>
          <p:cNvPr id="5" name="图片 4"/>
          <p:cNvPicPr>
            <a:picLocks noChangeAspect="1"/>
          </p:cNvPicPr>
          <p:nvPr/>
        </p:nvPicPr>
        <p:blipFill>
          <a:blip r:embed="rId3"/>
          <a:stretch>
            <a:fillRect/>
          </a:stretch>
        </p:blipFill>
        <p:spPr>
          <a:xfrm>
            <a:off x="8838565" y="1523365"/>
            <a:ext cx="3211830" cy="50203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a:lstStyle/>
          <a:p>
            <a:r>
              <a:rPr lang="zh-CN" altLang="en-US"/>
              <a:t>项目经理本周工作情况</a:t>
            </a:r>
            <a:endParaRPr lang="en-US" altLang="zh-CN"/>
          </a:p>
        </p:txBody>
      </p:sp>
      <p:sp>
        <p:nvSpPr>
          <p:cNvPr id="3" name="文本框 2"/>
          <p:cNvSpPr txBox="1"/>
          <p:nvPr/>
        </p:nvSpPr>
        <p:spPr>
          <a:xfrm>
            <a:off x="548005" y="1488440"/>
            <a:ext cx="10470515" cy="2168525"/>
          </a:xfrm>
          <a:prstGeom prst="rect">
            <a:avLst/>
          </a:prstGeom>
          <a:noFill/>
        </p:spPr>
        <p:txBody>
          <a:bodyPr wrap="square" rtlCol="0">
            <a:spAutoFit/>
          </a:bodyPr>
          <a:p>
            <a:pPr indent="0">
              <a:lnSpc>
                <a:spcPct val="150000"/>
              </a:lnSpc>
              <a:buFont typeface="+mj-lt"/>
              <a:buNone/>
            </a:pPr>
            <a:r>
              <a:rPr lang="en-US" altLang="zh-CN"/>
              <a:t>1.</a:t>
            </a:r>
            <a:r>
              <a:rPr lang="zh-CN" altLang="en-US"/>
              <a:t>发布各项目成员周任务并查漏补缺保证项目进度和项目</a:t>
            </a:r>
            <a:r>
              <a:rPr lang="zh-CN" altLang="en-US"/>
              <a:t>完整性</a:t>
            </a:r>
            <a:endParaRPr lang="zh-CN" altLang="en-US"/>
          </a:p>
          <a:p>
            <a:pPr indent="0">
              <a:lnSpc>
                <a:spcPct val="150000"/>
              </a:lnSpc>
              <a:buFont typeface="+mj-lt"/>
              <a:buNone/>
            </a:pPr>
            <a:r>
              <a:rPr lang="en-US" altLang="zh-CN" dirty="0">
                <a:sym typeface="+mn-ea"/>
              </a:rPr>
              <a:t>2.</a:t>
            </a:r>
            <a:r>
              <a:rPr lang="zh-CN" altLang="en-US" dirty="0">
                <a:sym typeface="+mn-ea"/>
              </a:rPr>
              <a:t>组织人员参与每周小组会议。</a:t>
            </a:r>
            <a:endParaRPr lang="en-US" altLang="zh-CN" dirty="0"/>
          </a:p>
          <a:p>
            <a:pPr indent="0">
              <a:lnSpc>
                <a:spcPct val="150000"/>
              </a:lnSpc>
              <a:buFont typeface="+mj-lt"/>
              <a:buNone/>
            </a:pPr>
            <a:r>
              <a:rPr lang="en-US" altLang="zh-CN" dirty="0">
                <a:sym typeface="+mn-ea"/>
              </a:rPr>
              <a:t>3.</a:t>
            </a:r>
            <a:r>
              <a:rPr lang="zh-CN" altLang="en-US" dirty="0">
                <a:sym typeface="+mn-ea"/>
              </a:rPr>
              <a:t>撰写小组会议记录等文件。</a:t>
            </a:r>
            <a:endParaRPr lang="en-US" altLang="zh-CN" dirty="0"/>
          </a:p>
          <a:p>
            <a:pPr indent="0">
              <a:lnSpc>
                <a:spcPct val="150000"/>
              </a:lnSpc>
              <a:buFont typeface="+mj-lt"/>
              <a:buNone/>
            </a:pPr>
            <a:r>
              <a:rPr lang="en-US" altLang="zh-CN" dirty="0">
                <a:sym typeface="+mn-ea"/>
              </a:rPr>
              <a:t>4.</a:t>
            </a:r>
            <a:r>
              <a:rPr lang="zh-CN" altLang="en-US" dirty="0">
                <a:sym typeface="+mn-ea"/>
              </a:rPr>
              <a:t>把控成员</a:t>
            </a:r>
            <a:r>
              <a:rPr lang="en-US" altLang="zh-CN" dirty="0" err="1">
                <a:sym typeface="+mn-ea"/>
              </a:rPr>
              <a:t>Youtrack</a:t>
            </a:r>
            <a:r>
              <a:rPr lang="zh-CN" altLang="en-US" dirty="0">
                <a:sym typeface="+mn-ea"/>
              </a:rPr>
              <a:t>项目进度并及时记录</a:t>
            </a:r>
            <a:endParaRPr lang="zh-CN" altLang="en-US" dirty="0">
              <a:sym typeface="+mn-ea"/>
            </a:endParaRPr>
          </a:p>
          <a:p>
            <a:pPr indent="0">
              <a:lnSpc>
                <a:spcPct val="150000"/>
              </a:lnSpc>
              <a:buFont typeface="+mj-lt"/>
              <a:buNone/>
            </a:pPr>
            <a:r>
              <a:rPr lang="en-US" altLang="zh-CN"/>
              <a:t>5.</a:t>
            </a:r>
            <a:r>
              <a:rPr lang="zh-CN" altLang="en-US"/>
              <a:t>安排项目成员下周</a:t>
            </a:r>
            <a:r>
              <a:rPr lang="zh-CN" altLang="en-US"/>
              <a:t>周任务</a:t>
            </a:r>
            <a:endParaRPr lang="zh-CN" altLang="en-US"/>
          </a:p>
        </p:txBody>
      </p:sp>
      <p:pic>
        <p:nvPicPr>
          <p:cNvPr id="4" name="图片 3"/>
          <p:cNvPicPr>
            <a:picLocks noChangeAspect="1"/>
          </p:cNvPicPr>
          <p:nvPr/>
        </p:nvPicPr>
        <p:blipFill>
          <a:blip r:embed="rId1"/>
          <a:srcRect r="41570" b="63492"/>
          <a:stretch>
            <a:fillRect/>
          </a:stretch>
        </p:blipFill>
        <p:spPr>
          <a:xfrm>
            <a:off x="287020" y="3791585"/>
            <a:ext cx="3851275" cy="888365"/>
          </a:xfrm>
          <a:prstGeom prst="rect">
            <a:avLst/>
          </a:prstGeom>
        </p:spPr>
      </p:pic>
      <p:pic>
        <p:nvPicPr>
          <p:cNvPr id="6" name="图片 5"/>
          <p:cNvPicPr>
            <a:picLocks noChangeAspect="1"/>
          </p:cNvPicPr>
          <p:nvPr/>
        </p:nvPicPr>
        <p:blipFill>
          <a:blip r:embed="rId2"/>
          <a:stretch>
            <a:fillRect/>
          </a:stretch>
        </p:blipFill>
        <p:spPr>
          <a:xfrm>
            <a:off x="4243070" y="3797935"/>
            <a:ext cx="3209925" cy="1952625"/>
          </a:xfrm>
          <a:prstGeom prst="rect">
            <a:avLst/>
          </a:prstGeom>
        </p:spPr>
      </p:pic>
      <p:pic>
        <p:nvPicPr>
          <p:cNvPr id="7" name="图片 6"/>
          <p:cNvPicPr>
            <a:picLocks noChangeAspect="1"/>
          </p:cNvPicPr>
          <p:nvPr/>
        </p:nvPicPr>
        <p:blipFill>
          <a:blip r:embed="rId3"/>
          <a:srcRect l="5937" t="4677" r="14396" b="34528"/>
          <a:stretch>
            <a:fillRect/>
          </a:stretch>
        </p:blipFill>
        <p:spPr>
          <a:xfrm>
            <a:off x="287020" y="4814570"/>
            <a:ext cx="3851275" cy="990600"/>
          </a:xfrm>
          <a:prstGeom prst="rect">
            <a:avLst/>
          </a:prstGeom>
        </p:spPr>
      </p:pic>
      <p:pic>
        <p:nvPicPr>
          <p:cNvPr id="8" name="图片 7"/>
          <p:cNvPicPr>
            <a:picLocks noChangeAspect="1"/>
          </p:cNvPicPr>
          <p:nvPr/>
        </p:nvPicPr>
        <p:blipFill>
          <a:blip r:embed="rId4"/>
          <a:srcRect l="243" t="-1430" r="26763" b="4858"/>
          <a:stretch>
            <a:fillRect/>
          </a:stretch>
        </p:blipFill>
        <p:spPr>
          <a:xfrm>
            <a:off x="7557770" y="3754755"/>
            <a:ext cx="2866390" cy="1995805"/>
          </a:xfrm>
          <a:prstGeom prst="rect">
            <a:avLst/>
          </a:prstGeom>
        </p:spPr>
      </p:pic>
      <p:pic>
        <p:nvPicPr>
          <p:cNvPr id="9" name="图片 8"/>
          <p:cNvPicPr>
            <a:picLocks noChangeAspect="1"/>
          </p:cNvPicPr>
          <p:nvPr/>
        </p:nvPicPr>
        <p:blipFill>
          <a:blip r:embed="rId5"/>
          <a:srcRect r="4506" b="12105"/>
          <a:stretch>
            <a:fillRect/>
          </a:stretch>
        </p:blipFill>
        <p:spPr>
          <a:xfrm>
            <a:off x="287020" y="5891530"/>
            <a:ext cx="5584825" cy="9544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0000">
              <a:srgbClr val="9275AA"/>
            </a:gs>
            <a:gs pos="0">
              <a:srgbClr val="B6A3C6"/>
            </a:gs>
            <a:gs pos="100000">
              <a:srgbClr val="6D478D"/>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前端开发本周工作情况</a:t>
            </a:r>
            <a:endParaRPr lang="en-US" altLang="zh-CN"/>
          </a:p>
        </p:txBody>
      </p:sp>
      <p:sp>
        <p:nvSpPr>
          <p:cNvPr id="3" name="文本框 2"/>
          <p:cNvSpPr txBox="1"/>
          <p:nvPr/>
        </p:nvSpPr>
        <p:spPr>
          <a:xfrm>
            <a:off x="608330" y="1433830"/>
            <a:ext cx="10470515" cy="922020"/>
          </a:xfrm>
          <a:prstGeom prst="rect">
            <a:avLst/>
          </a:prstGeom>
          <a:noFill/>
        </p:spPr>
        <p:txBody>
          <a:bodyPr wrap="square" rtlCol="0">
            <a:spAutoFit/>
          </a:bodyPr>
          <a:p>
            <a:pPr marL="342900" indent="-342900">
              <a:lnSpc>
                <a:spcPct val="150000"/>
              </a:lnSpc>
              <a:buFont typeface="+mj-lt"/>
              <a:buAutoNum type="arabicPeriod"/>
            </a:pPr>
            <a:r>
              <a:rPr lang="en-US" altLang="zh-CN"/>
              <a:t>完成了前端页面增删改查、翻页、搜索功能的编写</a:t>
            </a:r>
            <a:endParaRPr lang="en-US" altLang="zh-CN"/>
          </a:p>
          <a:p>
            <a:pPr marL="342900" indent="-342900">
              <a:lnSpc>
                <a:spcPct val="150000"/>
              </a:lnSpc>
              <a:buFont typeface="+mj-lt"/>
              <a:buAutoNum type="arabicPeriod"/>
            </a:pPr>
            <a:r>
              <a:rPr lang="zh-CN" altLang="en-US"/>
              <a:t>根据用户友好型和小组成员建议调整</a:t>
            </a:r>
            <a:r>
              <a:rPr lang="en-US" altLang="zh-CN"/>
              <a:t>UI</a:t>
            </a:r>
            <a:r>
              <a:rPr lang="zh-CN" altLang="en-US"/>
              <a:t>布局</a:t>
            </a:r>
            <a:endParaRPr lang="zh-CN" altLang="en-US"/>
          </a:p>
        </p:txBody>
      </p:sp>
      <p:pic>
        <p:nvPicPr>
          <p:cNvPr id="5" name="图片 4"/>
          <p:cNvPicPr>
            <a:picLocks noChangeAspect="1"/>
          </p:cNvPicPr>
          <p:nvPr/>
        </p:nvPicPr>
        <p:blipFill>
          <a:blip r:embed="rId1"/>
          <a:stretch>
            <a:fillRect/>
          </a:stretch>
        </p:blipFill>
        <p:spPr>
          <a:xfrm>
            <a:off x="124460" y="2555240"/>
            <a:ext cx="5971540" cy="3197225"/>
          </a:xfrm>
          <a:prstGeom prst="rect">
            <a:avLst/>
          </a:prstGeom>
        </p:spPr>
      </p:pic>
      <p:pic>
        <p:nvPicPr>
          <p:cNvPr id="100" name="图片 99"/>
          <p:cNvPicPr/>
          <p:nvPr/>
        </p:nvPicPr>
        <p:blipFill>
          <a:blip r:embed="rId2"/>
          <a:stretch>
            <a:fillRect/>
          </a:stretch>
        </p:blipFill>
        <p:spPr>
          <a:xfrm>
            <a:off x="7232650" y="2355850"/>
            <a:ext cx="4344670" cy="3396615"/>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UNIT_TABLE_BEAUTIFY" val="smartTable{c68f54ec-d8eb-4355-b103-c24cffe49fb0}"/>
  <p:tag name="TABLE_ENDDRAG_ORIGIN_RECT" val="683*292"/>
  <p:tag name="TABLE_ENDDRAG_RECT" val="32*115*683*292"/>
</p:tagLst>
</file>

<file path=ppt/tags/tag67.xml><?xml version="1.0" encoding="utf-8"?>
<p:tagLst xmlns:p="http://schemas.openxmlformats.org/presentationml/2006/main">
  <p:tag name="KSO_WM_UNIT_TABLE_BEAUTIFY" val="smartTable{69c3d29e-207b-4a8b-a7bb-55a3aac21be6}"/>
</p:tagLst>
</file>

<file path=ppt/tags/tag68.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69.xml><?xml version="1.0" encoding="utf-8"?>
<p:tagLst xmlns:p="http://schemas.openxmlformats.org/presentationml/2006/main">
  <p:tag name="commondata" val="eyJoZGlkIjoiZjcyNjdhNDVlNWZmMmEwYTgzOTExOWYxM2Y0OGMwZjQ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2852</Words>
  <Application>WPS 演示</Application>
  <PresentationFormat>宽屏</PresentationFormat>
  <Paragraphs>286</Paragraphs>
  <Slides>14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宋体</vt:lpstr>
      <vt:lpstr>Wingdings</vt:lpstr>
      <vt:lpstr>微软雅黑</vt:lpstr>
      <vt:lpstr>Wingdings</vt:lpstr>
      <vt:lpstr>Söhne</vt:lpstr>
      <vt:lpstr>Segoe Print</vt:lpstr>
      <vt:lpstr>var(--ring-font-family)</vt:lpstr>
      <vt:lpstr>黑体</vt:lpstr>
      <vt:lpstr>-apple-system</vt:lpstr>
      <vt:lpstr>Arial Unicode MS</vt:lpstr>
      <vt:lpstr>Calibri</vt:lpstr>
      <vt:lpstr>Office 主题​​</vt:lpstr>
      <vt:lpstr>区块链学院 基于区块链技术电子合同系统 项目周报</vt:lpstr>
      <vt:lpstr>本周组员自评</vt:lpstr>
      <vt:lpstr>每个指标的评分标准，每个标准分为0到5分</vt:lpstr>
      <vt:lpstr>4月15日-4月26日 项目组youtrack过程记录截图</vt:lpstr>
      <vt:lpstr>4月15日-4月26日 项目组甘特图任务分配截图</vt:lpstr>
      <vt:lpstr>小组会议</vt:lpstr>
      <vt:lpstr>PowerPoint 演示文稿</vt:lpstr>
      <vt:lpstr>项目经理本周工作情况</vt:lpstr>
      <vt:lpstr>前端开发本周工作情况</vt:lpstr>
      <vt:lpstr>后端开发本周工作情况</vt:lpstr>
      <vt:lpstr>测试本周工作情况</vt:lpstr>
      <vt:lpstr>文档本周工作情况</vt:lpstr>
      <vt:lpstr>评分标准</vt:lpstr>
      <vt:lpstr>工作总结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区块链学院 21级个人学习 周报</dc:title>
  <dc:creator/>
  <cp:lastModifiedBy>长河隐明月</cp:lastModifiedBy>
  <cp:revision>396</cp:revision>
  <dcterms:created xsi:type="dcterms:W3CDTF">2019-06-19T02:08:00Z</dcterms:created>
  <dcterms:modified xsi:type="dcterms:W3CDTF">2024-04-26T09:08:06Z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9E737324AFAB49F1B0521B139D87991C_12</vt:lpwstr>
  </property>
</Properties>
</file>